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5" r:id="rId2"/>
    <p:sldId id="269" r:id="rId3"/>
    <p:sldId id="316" r:id="rId4"/>
    <p:sldId id="271" r:id="rId5"/>
    <p:sldId id="329" r:id="rId6"/>
    <p:sldId id="281" r:id="rId7"/>
    <p:sldId id="282" r:id="rId8"/>
    <p:sldId id="319" r:id="rId9"/>
    <p:sldId id="322" r:id="rId10"/>
    <p:sldId id="336" r:id="rId11"/>
    <p:sldId id="349" r:id="rId12"/>
    <p:sldId id="338" r:id="rId13"/>
    <p:sldId id="339"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2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77392" autoAdjust="0"/>
  </p:normalViewPr>
  <p:slideViewPr>
    <p:cSldViewPr>
      <p:cViewPr varScale="1">
        <p:scale>
          <a:sx n="83" d="100"/>
          <a:sy n="83" d="100"/>
        </p:scale>
        <p:origin x="194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EAAA6266-C77A-4185-9D93-FCE35E9CE630}" type="datetimeFigureOut">
              <a:rPr lang="en-US"/>
              <a:pPr>
                <a:defRPr/>
              </a:pPr>
              <a:t>11/30/2022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32E3EFAA-D644-4F11-A497-E404BD7E1DE4}" type="slidenum">
              <a:rPr lang="en-US"/>
              <a:pPr>
                <a:defRPr/>
              </a:pPr>
              <a:t>‹#›</a:t>
            </a:fld>
            <a:endParaRPr lang="en-US" dirty="0"/>
          </a:p>
        </p:txBody>
      </p:sp>
    </p:spTree>
    <p:extLst>
      <p:ext uri="{BB962C8B-B14F-4D97-AF65-F5344CB8AC3E}">
        <p14:creationId xmlns:p14="http://schemas.microsoft.com/office/powerpoint/2010/main" val="27421242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 </a:t>
            </a:r>
          </a:p>
          <a:p>
            <a:pPr eaLnBrk="1" hangingPunct="1"/>
            <a:r>
              <a:rPr lang="en-US" altLang="en-US" dirty="0"/>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D34077-4D0E-4295-9849-E9E408617199}" type="slidenum">
              <a:rPr lang="en-US" smtClean="0"/>
              <a:pPr fontAlgn="base">
                <a:spcBef>
                  <a:spcPct val="0"/>
                </a:spcBef>
                <a:spcAft>
                  <a:spcPct val="0"/>
                </a:spcAft>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D34077-4D0E-4295-9849-E9E408617199}" type="slidenum">
              <a:rPr lang="en-US" smtClean="0"/>
              <a:pPr fontAlgn="base">
                <a:spcBef>
                  <a:spcPct val="0"/>
                </a:spcBef>
                <a:spcAft>
                  <a:spcPct val="0"/>
                </a:spcAft>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ABD74D9-E7E1-4A97-AD0C-D5B875601A54}" type="slidenum">
              <a:rPr lang="en-US" smtClean="0"/>
              <a:pPr fontAlgn="base">
                <a:spcBef>
                  <a:spcPct val="0"/>
                </a:spcBef>
                <a:spcAft>
                  <a:spcPct val="0"/>
                </a:spcAft>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EBE9CD-35ED-4A9B-BB09-E8A8AFFE22E2}" type="slidenum">
              <a:rPr lang="en-US" smtClean="0"/>
              <a:pPr fontAlgn="base">
                <a:spcBef>
                  <a:spcPct val="0"/>
                </a:spcBef>
                <a:spcAft>
                  <a:spcPct val="0"/>
                </a:spcAft>
                <a:defRPr/>
              </a:pPr>
              <a:t>13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 </a:t>
            </a:r>
          </a:p>
          <a:p>
            <a:pPr eaLnBrk="1" hangingPunct="1">
              <a:spcBef>
                <a:spcPct val="0"/>
              </a:spcBef>
            </a:pPr>
            <a:endParaRPr lang="en-US" altLang="en-US" dirty="0"/>
          </a:p>
          <a:p>
            <a:pPr eaLnBrk="1" hangingPunct="1">
              <a:spcBef>
                <a:spcPct val="0"/>
              </a:spcBef>
            </a:pPr>
            <a:endParaRPr lang="en-US" altLang="en-US" dirty="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EA3DBA5-BAC3-4967-85BA-9432D5AFCF28}" type="slidenum">
              <a:rPr lang="en-US" smtClean="0"/>
              <a:pPr fontAlgn="base">
                <a:spcBef>
                  <a:spcPct val="0"/>
                </a:spcBef>
                <a:spcAft>
                  <a:spcPct val="0"/>
                </a:spcAft>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 </a:t>
            </a:r>
          </a:p>
          <a:p>
            <a:pPr eaLnBrk="1" hangingPunct="1">
              <a:spcBef>
                <a:spcPct val="0"/>
              </a:spcBef>
            </a:pPr>
            <a:endParaRPr lang="en-US" altLang="en-US" dirty="0"/>
          </a:p>
          <a:p>
            <a:pPr eaLnBrk="1" hangingPunct="1">
              <a:spcBef>
                <a:spcPct val="0"/>
              </a:spcBef>
            </a:pPr>
            <a:endParaRPr lang="en-US" altLang="en-US" dirty="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EA3DBA5-BAC3-4967-85BA-9432D5AFCF28}" type="slidenum">
              <a:rPr lang="en-US" smtClean="0"/>
              <a:pPr fontAlgn="base">
                <a:spcBef>
                  <a:spcPct val="0"/>
                </a:spcBef>
                <a:spcAft>
                  <a:spcPct val="0"/>
                </a:spcAft>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C80D493-2A57-4D93-AAA2-D1F535546E15}" type="slidenum">
              <a:rPr lang="en-US" smtClean="0"/>
              <a:pPr fontAlgn="base">
                <a:spcBef>
                  <a:spcPct val="0"/>
                </a:spcBef>
                <a:spcAft>
                  <a:spcPct val="0"/>
                </a:spcAft>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EB817ED-71AB-4C03-87A9-2C2B44D1399A}" type="slidenum">
              <a:rPr lang="en-US" smtClean="0"/>
              <a:pPr fontAlgn="base">
                <a:spcBef>
                  <a:spcPct val="0"/>
                </a:spcBef>
                <a:spcAft>
                  <a:spcPct val="0"/>
                </a:spcAft>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BC72FC-5A98-4088-9DF0-F4712A0B509A}" type="slidenum">
              <a:rPr lang="en-US" smtClean="0"/>
              <a:pPr fontAlgn="base">
                <a:spcBef>
                  <a:spcPct val="0"/>
                </a:spcBef>
                <a:spcAft>
                  <a:spcPct val="0"/>
                </a:spcAft>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C98C86B-DBDC-4BB6-BF56-71F535F5DF2C}" type="slidenum">
              <a:rPr lang="en-US" smtClean="0"/>
              <a:pPr fontAlgn="base">
                <a:spcBef>
                  <a:spcPct val="0"/>
                </a:spcBef>
                <a:spcAft>
                  <a:spcPct val="0"/>
                </a:spcAft>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EB817ED-71AB-4C03-87A9-2C2B44D1399A}" type="slidenum">
              <a:rPr lang="en-US" smtClean="0"/>
              <a:pPr fontAlgn="base">
                <a:spcBef>
                  <a:spcPct val="0"/>
                </a:spcBef>
                <a:spcAft>
                  <a:spcPct val="0"/>
                </a:spcAft>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89118A-6EF8-4DCC-9542-361DBB990779}" type="slidenum">
              <a:rPr lang="en-US" smtClean="0"/>
              <a:pPr fontAlgn="base">
                <a:spcBef>
                  <a:spcPct val="0"/>
                </a:spcBef>
                <a:spcAft>
                  <a:spcPct val="0"/>
                </a:spcAft>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529741B-F6B2-4FBB-9FFF-4995632307D5}" type="datetimeFigureOut">
              <a:rPr lang="en-US"/>
              <a:pPr>
                <a:defRPr/>
              </a:pPr>
              <a:t>11/30/2022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9010CCE-381D-4B8F-B3FC-2CBDDE53DF2F}" type="slidenum">
              <a:rPr lang="en-US"/>
              <a:pPr>
                <a:defRPr/>
              </a:pPr>
              <a:t>‹#›</a:t>
            </a:fld>
            <a:endParaRPr lang="en-US" dirty="0"/>
          </a:p>
        </p:txBody>
      </p:sp>
    </p:spTree>
    <p:extLst>
      <p:ext uri="{BB962C8B-B14F-4D97-AF65-F5344CB8AC3E}">
        <p14:creationId xmlns:p14="http://schemas.microsoft.com/office/powerpoint/2010/main" val="1996801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A4AC328-0133-419F-AAEC-F0EFD34712C4}" type="datetimeFigureOut">
              <a:rPr lang="en-US"/>
              <a:pPr>
                <a:defRPr/>
              </a:pPr>
              <a:t>11/30/2022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11406F1-1892-4BE1-8653-652565FE84E8}" type="slidenum">
              <a:rPr lang="en-US"/>
              <a:pPr>
                <a:defRPr/>
              </a:pPr>
              <a:t>‹#›</a:t>
            </a:fld>
            <a:endParaRPr lang="en-US" dirty="0"/>
          </a:p>
        </p:txBody>
      </p:sp>
    </p:spTree>
    <p:extLst>
      <p:ext uri="{BB962C8B-B14F-4D97-AF65-F5344CB8AC3E}">
        <p14:creationId xmlns:p14="http://schemas.microsoft.com/office/powerpoint/2010/main" val="3211107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493AFF4-938E-423D-8AB5-269C8CB1F4BE}" type="datetimeFigureOut">
              <a:rPr lang="en-US"/>
              <a:pPr>
                <a:defRPr/>
              </a:pPr>
              <a:t>11/30/2022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8E5AE71-A6E2-47E5-8321-BD8C67C2DFD2}" type="slidenum">
              <a:rPr lang="en-US"/>
              <a:pPr>
                <a:defRPr/>
              </a:pPr>
              <a:t>‹#›</a:t>
            </a:fld>
            <a:endParaRPr lang="en-US" dirty="0"/>
          </a:p>
        </p:txBody>
      </p:sp>
    </p:spTree>
    <p:extLst>
      <p:ext uri="{BB962C8B-B14F-4D97-AF65-F5344CB8AC3E}">
        <p14:creationId xmlns:p14="http://schemas.microsoft.com/office/powerpoint/2010/main" val="3260621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6DC902F-A0DD-4FED-9553-41D30097C114}" type="datetimeFigureOut">
              <a:rPr lang="en-US"/>
              <a:pPr>
                <a:defRPr/>
              </a:pPr>
              <a:t>11/30/2022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62A8373-73C0-4E0A-B17A-697272CE250B}" type="slidenum">
              <a:rPr lang="en-US"/>
              <a:pPr>
                <a:defRPr/>
              </a:pPr>
              <a:t>‹#›</a:t>
            </a:fld>
            <a:endParaRPr lang="en-US" dirty="0"/>
          </a:p>
        </p:txBody>
      </p:sp>
    </p:spTree>
    <p:extLst>
      <p:ext uri="{BB962C8B-B14F-4D97-AF65-F5344CB8AC3E}">
        <p14:creationId xmlns:p14="http://schemas.microsoft.com/office/powerpoint/2010/main" val="3160113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C911046-3AEF-4A16-AA10-25306C5C9B55}" type="datetimeFigureOut">
              <a:rPr lang="en-US"/>
              <a:pPr>
                <a:defRPr/>
              </a:pPr>
              <a:t>11/30/2022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5214880-6604-468F-82A4-3A54A8211016}" type="slidenum">
              <a:rPr lang="en-US"/>
              <a:pPr>
                <a:defRPr/>
              </a:pPr>
              <a:t>‹#›</a:t>
            </a:fld>
            <a:endParaRPr lang="en-US" dirty="0"/>
          </a:p>
        </p:txBody>
      </p:sp>
    </p:spTree>
    <p:extLst>
      <p:ext uri="{BB962C8B-B14F-4D97-AF65-F5344CB8AC3E}">
        <p14:creationId xmlns:p14="http://schemas.microsoft.com/office/powerpoint/2010/main" val="3707251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E40B5F2-9BD8-4F89-B536-D1BCC7FF4EC7}" type="datetimeFigureOut">
              <a:rPr lang="en-US"/>
              <a:pPr>
                <a:defRPr/>
              </a:pPr>
              <a:t>11/30/2022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644E215-9C77-4546-A432-66E6ACB9BE6C}" type="slidenum">
              <a:rPr lang="en-US"/>
              <a:pPr>
                <a:defRPr/>
              </a:pPr>
              <a:t>‹#›</a:t>
            </a:fld>
            <a:endParaRPr lang="en-US" dirty="0"/>
          </a:p>
        </p:txBody>
      </p:sp>
    </p:spTree>
    <p:extLst>
      <p:ext uri="{BB962C8B-B14F-4D97-AF65-F5344CB8AC3E}">
        <p14:creationId xmlns:p14="http://schemas.microsoft.com/office/powerpoint/2010/main" val="2273398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96872A5-9665-47A0-87F2-1D023441BBB1}" type="datetimeFigureOut">
              <a:rPr lang="en-US"/>
              <a:pPr>
                <a:defRPr/>
              </a:pPr>
              <a:t>11/30/2022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AA34A5F8-9BE9-4CB8-8F8C-69304912677B}" type="slidenum">
              <a:rPr lang="en-US"/>
              <a:pPr>
                <a:defRPr/>
              </a:pPr>
              <a:t>‹#›</a:t>
            </a:fld>
            <a:endParaRPr lang="en-US" dirty="0"/>
          </a:p>
        </p:txBody>
      </p:sp>
    </p:spTree>
    <p:extLst>
      <p:ext uri="{BB962C8B-B14F-4D97-AF65-F5344CB8AC3E}">
        <p14:creationId xmlns:p14="http://schemas.microsoft.com/office/powerpoint/2010/main" val="3984452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0ECAA7D-4A59-4D9B-909D-F08A3CF309A9}" type="datetimeFigureOut">
              <a:rPr lang="en-US"/>
              <a:pPr>
                <a:defRPr/>
              </a:pPr>
              <a:t>11/30/2022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647B67CD-3066-415B-8691-297A10640BF5}" type="slidenum">
              <a:rPr lang="en-US"/>
              <a:pPr>
                <a:defRPr/>
              </a:pPr>
              <a:t>‹#›</a:t>
            </a:fld>
            <a:endParaRPr lang="en-US" dirty="0"/>
          </a:p>
        </p:txBody>
      </p:sp>
    </p:spTree>
    <p:extLst>
      <p:ext uri="{BB962C8B-B14F-4D97-AF65-F5344CB8AC3E}">
        <p14:creationId xmlns:p14="http://schemas.microsoft.com/office/powerpoint/2010/main" val="65214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E5EDAD9-B91F-40CF-BAD3-574726E57728}" type="datetimeFigureOut">
              <a:rPr lang="en-US"/>
              <a:pPr>
                <a:defRPr/>
              </a:pPr>
              <a:t>11/30/2022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59989892-7DF4-4411-978A-ED63D687A3D8}" type="slidenum">
              <a:rPr lang="en-US"/>
              <a:pPr>
                <a:defRPr/>
              </a:pPr>
              <a:t>‹#›</a:t>
            </a:fld>
            <a:endParaRPr lang="en-US" dirty="0"/>
          </a:p>
        </p:txBody>
      </p:sp>
    </p:spTree>
    <p:extLst>
      <p:ext uri="{BB962C8B-B14F-4D97-AF65-F5344CB8AC3E}">
        <p14:creationId xmlns:p14="http://schemas.microsoft.com/office/powerpoint/2010/main" val="4249850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954682-4766-4E4B-AB62-5042D098A82F}" type="datetimeFigureOut">
              <a:rPr lang="en-US"/>
              <a:pPr>
                <a:defRPr/>
              </a:pPr>
              <a:t>11/30/2022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3815517-9608-4659-AAFF-7CE4E73569EB}" type="slidenum">
              <a:rPr lang="en-US"/>
              <a:pPr>
                <a:defRPr/>
              </a:pPr>
              <a:t>‹#›</a:t>
            </a:fld>
            <a:endParaRPr lang="en-US" dirty="0"/>
          </a:p>
        </p:txBody>
      </p:sp>
    </p:spTree>
    <p:extLst>
      <p:ext uri="{BB962C8B-B14F-4D97-AF65-F5344CB8AC3E}">
        <p14:creationId xmlns:p14="http://schemas.microsoft.com/office/powerpoint/2010/main" val="225937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42BE9E6-2C61-4E39-A328-482EFCABDF0A}" type="datetimeFigureOut">
              <a:rPr lang="en-US"/>
              <a:pPr>
                <a:defRPr/>
              </a:pPr>
              <a:t>11/30/2022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5F4E8A3-5E3B-4052-9587-08A273CACD62}" type="slidenum">
              <a:rPr lang="en-US"/>
              <a:pPr>
                <a:defRPr/>
              </a:pPr>
              <a:t>‹#›</a:t>
            </a:fld>
            <a:endParaRPr lang="en-US" dirty="0"/>
          </a:p>
        </p:txBody>
      </p:sp>
    </p:spTree>
    <p:extLst>
      <p:ext uri="{BB962C8B-B14F-4D97-AF65-F5344CB8AC3E}">
        <p14:creationId xmlns:p14="http://schemas.microsoft.com/office/powerpoint/2010/main" val="2473693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326F02A-2D9D-438C-9D58-D304023FA817}" type="datetimeFigureOut">
              <a:rPr lang="en-US"/>
              <a:pPr>
                <a:defRPr/>
              </a:pPr>
              <a:t>11/30/2022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DD28E34-4557-44DF-948E-FC42B3AD392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John.anthony@dot.state.ma.u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170" name="Title 1"/>
          <p:cNvSpPr>
            <a:spLocks noGrp="1"/>
          </p:cNvSpPr>
          <p:nvPr>
            <p:ph type="ctrTitle"/>
          </p:nvPr>
        </p:nvSpPr>
        <p:spPr>
          <a:xfrm>
            <a:off x="381000" y="3063875"/>
            <a:ext cx="8229600" cy="746125"/>
          </a:xfrm>
        </p:spPr>
        <p:txBody>
          <a:bodyPr rtlCol="0">
            <a:normAutofit/>
          </a:bodyPr>
          <a:lstStyle/>
          <a:p>
            <a:pPr eaLnBrk="1" fontAlgn="auto" hangingPunct="1">
              <a:spcAft>
                <a:spcPts val="0"/>
              </a:spcAft>
              <a:defRPr/>
            </a:pPr>
            <a:r>
              <a:rPr lang="en-US" sz="3800" dirty="0">
                <a:solidFill>
                  <a:srgbClr val="FFFF00"/>
                </a:solidFill>
                <a:effectLst>
                  <a:outerShdw blurRad="38100" dist="38100" dir="2700000" algn="tl">
                    <a:srgbClr val="000000">
                      <a:alpha val="43137"/>
                    </a:srgbClr>
                  </a:outerShdw>
                </a:effectLst>
                <a:latin typeface="Eras Bold ITC" pitchFamily="34" charset="0"/>
              </a:rPr>
              <a:t>Survey Section</a:t>
            </a:r>
          </a:p>
        </p:txBody>
      </p:sp>
      <p:sp>
        <p:nvSpPr>
          <p:cNvPr id="3076" name="Subtitle 2"/>
          <p:cNvSpPr>
            <a:spLocks noGrp="1"/>
          </p:cNvSpPr>
          <p:nvPr>
            <p:ph type="subTitle" idx="1"/>
          </p:nvPr>
        </p:nvSpPr>
        <p:spPr>
          <a:xfrm>
            <a:off x="152400" y="3886200"/>
            <a:ext cx="8839200" cy="977900"/>
          </a:xfrm>
          <a:solidFill>
            <a:schemeClr val="bg1"/>
          </a:solidFill>
          <a:ln w="19050">
            <a:solidFill>
              <a:srgbClr val="0E386C"/>
            </a:solidFill>
            <a:miter lim="800000"/>
            <a:headEnd/>
            <a:tailEnd/>
          </a:ln>
        </p:spPr>
        <p:txBody>
          <a:bodyPr/>
          <a:lstStyle/>
          <a:p>
            <a:pPr eaLnBrk="1" hangingPunct="1"/>
            <a:endParaRPr lang="en-US" altLang="en-US" sz="1000" dirty="0">
              <a:solidFill>
                <a:srgbClr val="00B050"/>
              </a:solidFill>
              <a:latin typeface="Eras Bold ITC" pitchFamily="34" charset="0"/>
            </a:endParaRPr>
          </a:p>
          <a:p>
            <a:pPr eaLnBrk="1" hangingPunct="1"/>
            <a:r>
              <a:rPr lang="en-US" altLang="en-US" sz="2800" dirty="0">
                <a:solidFill>
                  <a:srgbClr val="00B050"/>
                </a:solidFill>
                <a:latin typeface="Eras Bold ITC" pitchFamily="34" charset="0"/>
              </a:rPr>
              <a:t>Survey Section Plan Review</a:t>
            </a:r>
            <a:endParaRPr lang="en-US" altLang="en-US" sz="1400" dirty="0">
              <a:solidFill>
                <a:srgbClr val="00B050"/>
              </a:solidFill>
              <a:latin typeface="Eras Demi ITC" pitchFamily="34" charset="0"/>
            </a:endParaRPr>
          </a:p>
          <a:p>
            <a:pPr eaLnBrk="1" hangingPunct="1">
              <a:spcBef>
                <a:spcPct val="0"/>
              </a:spcBef>
            </a:pPr>
            <a:endParaRPr lang="en-US" altLang="en-US" sz="2500" dirty="0">
              <a:solidFill>
                <a:srgbClr val="339966"/>
              </a:solidFill>
              <a:latin typeface="ITC Eras Std Medium" charset="0"/>
            </a:endParaRPr>
          </a:p>
        </p:txBody>
      </p:sp>
      <p:sp>
        <p:nvSpPr>
          <p:cNvPr id="7172" name="Date Placeholder 6"/>
          <p:cNvSpPr>
            <a:spLocks noGrp="1"/>
          </p:cNvSpPr>
          <p:nvPr>
            <p:ph type="dt" sz="quarter" idx="10"/>
          </p:nvPr>
        </p:nvSpPr>
        <p:spPr bwMode="auto">
          <a:xfrm>
            <a:off x="1371600" y="5213350"/>
            <a:ext cx="6283325" cy="806450"/>
          </a:xfrm>
          <a:ln>
            <a:miter lim="800000"/>
            <a:headEnd/>
            <a:tailEnd/>
          </a:ln>
        </p:spPr>
        <p:txBody>
          <a:bodyPr/>
          <a:lstStyle/>
          <a:p>
            <a:pPr algn="ctr">
              <a:defRPr/>
            </a:pPr>
            <a:r>
              <a:rPr lang="en-US" sz="1700" dirty="0">
                <a:solidFill>
                  <a:schemeClr val="bg1"/>
                </a:solidFill>
                <a:effectLst>
                  <a:outerShdw blurRad="38100" dist="38100" dir="2700000" algn="tl">
                    <a:srgbClr val="000000">
                      <a:alpha val="43137"/>
                    </a:srgbClr>
                  </a:outerShdw>
                </a:effectLst>
                <a:latin typeface="Eras Bold ITC" pitchFamily="34" charset="0"/>
              </a:rPr>
              <a:t>Prepared by:</a:t>
            </a:r>
          </a:p>
          <a:p>
            <a:pPr algn="ctr">
              <a:defRPr/>
            </a:pPr>
            <a:r>
              <a:rPr lang="en-US" sz="1800" b="1" dirty="0">
                <a:solidFill>
                  <a:srgbClr val="FFC000"/>
                </a:solidFill>
                <a:latin typeface="Arial" panose="020B0604020202020204" pitchFamily="34" charset="0"/>
                <a:cs typeface="Arial" panose="020B0604020202020204" pitchFamily="34" charset="0"/>
              </a:rPr>
              <a:t>John Anthony, PLS </a:t>
            </a:r>
          </a:p>
          <a:p>
            <a:pPr algn="ctr">
              <a:defRPr/>
            </a:pPr>
            <a:r>
              <a:rPr lang="en-US" sz="1800" b="1" dirty="0">
                <a:solidFill>
                  <a:srgbClr val="FFC000"/>
                </a:solidFill>
                <a:latin typeface="Arial" panose="020B0604020202020204" pitchFamily="34" charset="0"/>
                <a:cs typeface="Arial" panose="020B0604020202020204" pitchFamily="34" charset="0"/>
              </a:rPr>
              <a:t>State Survey Engineer</a:t>
            </a:r>
          </a:p>
          <a:p>
            <a:pPr algn="ctr">
              <a:spcBef>
                <a:spcPts val="600"/>
              </a:spcBef>
              <a:defRPr/>
            </a:pPr>
            <a:r>
              <a:rPr lang="en-US" sz="1800" dirty="0">
                <a:solidFill>
                  <a:schemeClr val="bg1"/>
                </a:solidFill>
                <a:effectLst>
                  <a:outerShdw blurRad="38100" dist="38100" dir="2700000" algn="tl">
                    <a:srgbClr val="000000">
                      <a:alpha val="43137"/>
                    </a:srgbClr>
                  </a:outerShdw>
                </a:effectLst>
                <a:latin typeface="Eras Bold ITC" pitchFamily="34" charset="0"/>
              </a:rPr>
              <a:t>December 2022</a:t>
            </a:r>
          </a:p>
        </p:txBody>
      </p:sp>
      <p:sp>
        <p:nvSpPr>
          <p:cNvPr id="3078" name="Footer Placeholder 7"/>
          <p:cNvSpPr>
            <a:spLocks noGrp="1"/>
          </p:cNvSpPr>
          <p:nvPr>
            <p:ph type="ftr" sz="quarter" idx="11"/>
          </p:nvPr>
        </p:nvSpPr>
        <p:spPr bwMode="auto">
          <a:xfrm>
            <a:off x="1403350" y="6267450"/>
            <a:ext cx="6227763"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solidFill>
                  <a:schemeClr val="bg1"/>
                </a:solidFill>
              </a:rPr>
              <a:t> Leading the Nation in Transportation Excellence  |  www.mass.gov/massdot </a:t>
            </a:r>
          </a:p>
        </p:txBody>
      </p:sp>
      <p:pic>
        <p:nvPicPr>
          <p:cNvPr id="8" name="Picture 7" descr="MassDOT_Formal_Logo.jpg"/>
          <p:cNvPicPr>
            <a:picLocks noChangeAspect="1"/>
          </p:cNvPicPr>
          <p:nvPr/>
        </p:nvPicPr>
        <p:blipFill>
          <a:blip r:embed="rId3" cstate="print"/>
          <a:stretch>
            <a:fillRect/>
          </a:stretch>
        </p:blipFill>
        <p:spPr>
          <a:xfrm>
            <a:off x="1981646" y="609599"/>
            <a:ext cx="5333554" cy="2241171"/>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80975" y="304800"/>
            <a:ext cx="8658225" cy="587375"/>
          </a:xfrm>
        </p:spPr>
        <p:txBody>
          <a:bodyPr anchor="t"/>
          <a:lstStyle/>
          <a:p>
            <a:r>
              <a:rPr lang="en-US" altLang="en-US" sz="3600" dirty="0">
                <a:solidFill>
                  <a:srgbClr val="00A249"/>
                </a:solidFill>
                <a:latin typeface="Eras Bold ITC" pitchFamily="34" charset="0"/>
                <a:cs typeface="Arial" charset="0"/>
              </a:rPr>
              <a:t>Base Plan Documents: Elements</a:t>
            </a:r>
          </a:p>
        </p:txBody>
      </p:sp>
      <p:sp>
        <p:nvSpPr>
          <p:cNvPr id="9" name="Rectangle 8"/>
          <p:cNvSpPr/>
          <p:nvPr/>
        </p:nvSpPr>
        <p:spPr>
          <a:xfrm>
            <a:off x="546100" y="942975"/>
            <a:ext cx="7954963" cy="47625"/>
          </a:xfrm>
          <a:prstGeom prst="rect">
            <a:avLst/>
          </a:prstGeom>
          <a:gradFill flip="none" rotWithShape="1">
            <a:gsLst>
              <a:gs pos="0">
                <a:schemeClr val="accent1">
                  <a:tint val="100000"/>
                  <a:shade val="100000"/>
                  <a:satMod val="130000"/>
                  <a:alpha val="16000"/>
                </a:schemeClr>
              </a:gs>
              <a:gs pos="100000">
                <a:schemeClr val="accent1">
                  <a:tint val="50000"/>
                  <a:shade val="100000"/>
                  <a:satMod val="350000"/>
                </a:schemeClr>
              </a:gs>
            </a:gsLst>
            <a:lin ang="5400000" scaled="0"/>
            <a:tileRect/>
          </a:gra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556" name="Footer Placeholder 6"/>
          <p:cNvSpPr txBox="1">
            <a:spLocks noGrp="1"/>
          </p:cNvSpPr>
          <p:nvPr/>
        </p:nvSpPr>
        <p:spPr bwMode="auto">
          <a:xfrm>
            <a:off x="546100" y="6356350"/>
            <a:ext cx="47450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000" dirty="0">
                <a:solidFill>
                  <a:srgbClr val="0E386C"/>
                </a:solidFill>
                <a:latin typeface="ITC Eras Std Medium" charset="0"/>
              </a:rPr>
              <a:t>|  Leading the Nation in Transportation Excellence  |  www.mass.gov/massdot </a:t>
            </a:r>
          </a:p>
        </p:txBody>
      </p:sp>
      <p:sp>
        <p:nvSpPr>
          <p:cNvPr id="23557" name="Slide Number Placeholder 5"/>
          <p:cNvSpPr txBox="1">
            <a:spLocks noGrp="1"/>
          </p:cNvSpPr>
          <p:nvPr/>
        </p:nvSpPr>
        <p:spPr bwMode="auto">
          <a:xfrm>
            <a:off x="180975" y="6356350"/>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027AF999-FB01-40CC-80A3-F727AE4A9054}" type="slidenum">
              <a:rPr lang="en-US" altLang="en-US" sz="1000">
                <a:solidFill>
                  <a:srgbClr val="0E386C"/>
                </a:solidFill>
                <a:latin typeface="ITC Eras Std Medium" charset="0"/>
              </a:rPr>
              <a:pPr eaLnBrk="1" hangingPunct="1">
                <a:spcBef>
                  <a:spcPct val="0"/>
                </a:spcBef>
                <a:buFontTx/>
                <a:buNone/>
              </a:pPr>
              <a:t>10</a:t>
            </a:fld>
            <a:endParaRPr lang="en-US" altLang="en-US" sz="1000" dirty="0">
              <a:solidFill>
                <a:srgbClr val="0E386C"/>
              </a:solidFill>
              <a:latin typeface="ITC Eras Std Medium" charset="0"/>
            </a:endParaRPr>
          </a:p>
        </p:txBody>
      </p:sp>
      <p:sp>
        <p:nvSpPr>
          <p:cNvPr id="23558" name="TextBox 7"/>
          <p:cNvSpPr txBox="1">
            <a:spLocks noChangeArrowheads="1"/>
          </p:cNvSpPr>
          <p:nvPr/>
        </p:nvSpPr>
        <p:spPr bwMode="auto">
          <a:xfrm>
            <a:off x="457200" y="1311866"/>
            <a:ext cx="7942262" cy="5546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257300" indent="-342900" eaLnBrk="0" hangingPunct="0">
              <a:spcBef>
                <a:spcPct val="20000"/>
              </a:spcBef>
              <a:buFont typeface="Arial" charset="0"/>
              <a:buChar char="•"/>
              <a:defRPr sz="2400">
                <a:solidFill>
                  <a:schemeClr val="tx1"/>
                </a:solidFill>
                <a:latin typeface="Calibri" pitchFamily="34" charset="0"/>
              </a:defRPr>
            </a:lvl3pPr>
            <a:lvl4pPr marL="1714500" indent="-3429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pPr>
            <a:r>
              <a:rPr lang="en-US" altLang="en-US" sz="2800" b="1" dirty="0">
                <a:solidFill>
                  <a:srgbClr val="0070C0"/>
                </a:solidFill>
                <a:latin typeface="Times New Roman" pitchFamily="18" charset="0"/>
                <a:cs typeface="Times New Roman" pitchFamily="18" charset="0"/>
              </a:rPr>
              <a:t>Traverse and Monuments</a:t>
            </a:r>
          </a:p>
          <a:p>
            <a:pPr marL="457200" indent="0" eaLnBrk="1" hangingPunct="1">
              <a:spcBef>
                <a:spcPct val="0"/>
              </a:spcBef>
              <a:buNone/>
            </a:pPr>
            <a:r>
              <a:rPr lang="en-US" sz="2400" dirty="0">
                <a:latin typeface="Times New Roman" panose="02020603050405020304" pitchFamily="18" charset="0"/>
                <a:cs typeface="Times New Roman" panose="02020603050405020304" pitchFamily="18" charset="0"/>
              </a:rPr>
              <a:t>The MassDOT Survey Section shall set control and furnish values and tie sketches to the consultant for all MassDOT survey projects. </a:t>
            </a:r>
          </a:p>
          <a:p>
            <a:pPr lvl="1">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Traverse/control points shall be based on the North American Datum of 1983 (NAD83) and the Massachusetts State Plane Coordinate System. </a:t>
            </a:r>
          </a:p>
          <a:p>
            <a:pPr lvl="1">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Traverse/control points, topography and benchmarks shall be based on the North American Vertical Datum of 1988 (NAVD88). </a:t>
            </a:r>
          </a:p>
          <a:p>
            <a:pPr lvl="1">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traverse/control points shall have reference to the full datum tag, reference to the vertical datum, and GEOID model noted on the face of the plan. </a:t>
            </a:r>
          </a:p>
          <a:p>
            <a:pPr marL="457200" indent="0" eaLnBrk="1" hangingPunct="1">
              <a:spcBef>
                <a:spcPct val="0"/>
              </a:spcBef>
              <a:buNone/>
            </a:pPr>
            <a:endParaRPr lang="en-US" alt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496830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80975" y="304800"/>
            <a:ext cx="8658225" cy="587375"/>
          </a:xfrm>
        </p:spPr>
        <p:txBody>
          <a:bodyPr anchor="t"/>
          <a:lstStyle/>
          <a:p>
            <a:r>
              <a:rPr lang="en-US" altLang="en-US" sz="3600" dirty="0">
                <a:solidFill>
                  <a:srgbClr val="00A249"/>
                </a:solidFill>
                <a:latin typeface="Eras Bold ITC" pitchFamily="34" charset="0"/>
                <a:cs typeface="Arial" charset="0"/>
              </a:rPr>
              <a:t>Base Plan Documents: Elements</a:t>
            </a:r>
          </a:p>
        </p:txBody>
      </p:sp>
      <p:sp>
        <p:nvSpPr>
          <p:cNvPr id="9" name="Rectangle 8"/>
          <p:cNvSpPr/>
          <p:nvPr/>
        </p:nvSpPr>
        <p:spPr>
          <a:xfrm>
            <a:off x="546100" y="942975"/>
            <a:ext cx="7954963" cy="47625"/>
          </a:xfrm>
          <a:prstGeom prst="rect">
            <a:avLst/>
          </a:prstGeom>
          <a:gradFill flip="none" rotWithShape="1">
            <a:gsLst>
              <a:gs pos="0">
                <a:schemeClr val="accent1">
                  <a:tint val="100000"/>
                  <a:shade val="100000"/>
                  <a:satMod val="130000"/>
                  <a:alpha val="16000"/>
                </a:schemeClr>
              </a:gs>
              <a:gs pos="100000">
                <a:schemeClr val="accent1">
                  <a:tint val="50000"/>
                  <a:shade val="100000"/>
                  <a:satMod val="350000"/>
                </a:schemeClr>
              </a:gs>
            </a:gsLst>
            <a:lin ang="5400000" scaled="0"/>
            <a:tileRect/>
          </a:gra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556" name="Footer Placeholder 6"/>
          <p:cNvSpPr txBox="1">
            <a:spLocks noGrp="1"/>
          </p:cNvSpPr>
          <p:nvPr/>
        </p:nvSpPr>
        <p:spPr bwMode="auto">
          <a:xfrm>
            <a:off x="546100" y="6356350"/>
            <a:ext cx="47450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000" dirty="0">
                <a:solidFill>
                  <a:srgbClr val="0E386C"/>
                </a:solidFill>
                <a:latin typeface="ITC Eras Std Medium" charset="0"/>
              </a:rPr>
              <a:t>|  Leading the Nation in Transportation Excellence  |  www.mass.gov/massdot </a:t>
            </a:r>
          </a:p>
        </p:txBody>
      </p:sp>
      <p:sp>
        <p:nvSpPr>
          <p:cNvPr id="23557" name="Slide Number Placeholder 5"/>
          <p:cNvSpPr txBox="1">
            <a:spLocks noGrp="1"/>
          </p:cNvSpPr>
          <p:nvPr/>
        </p:nvSpPr>
        <p:spPr bwMode="auto">
          <a:xfrm>
            <a:off x="180975" y="6356350"/>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027AF999-FB01-40CC-80A3-F727AE4A9054}" type="slidenum">
              <a:rPr lang="en-US" altLang="en-US" sz="1000">
                <a:solidFill>
                  <a:srgbClr val="0E386C"/>
                </a:solidFill>
                <a:latin typeface="ITC Eras Std Medium" charset="0"/>
              </a:rPr>
              <a:pPr eaLnBrk="1" hangingPunct="1">
                <a:spcBef>
                  <a:spcPct val="0"/>
                </a:spcBef>
                <a:buFontTx/>
                <a:buNone/>
              </a:pPr>
              <a:t>11</a:t>
            </a:fld>
            <a:endParaRPr lang="en-US" altLang="en-US" sz="1000" dirty="0">
              <a:solidFill>
                <a:srgbClr val="0E386C"/>
              </a:solidFill>
              <a:latin typeface="ITC Eras Std Medium" charset="0"/>
            </a:endParaRPr>
          </a:p>
        </p:txBody>
      </p:sp>
      <p:sp>
        <p:nvSpPr>
          <p:cNvPr id="23558" name="TextBox 7"/>
          <p:cNvSpPr txBox="1">
            <a:spLocks noChangeArrowheads="1"/>
          </p:cNvSpPr>
          <p:nvPr/>
        </p:nvSpPr>
        <p:spPr bwMode="auto">
          <a:xfrm>
            <a:off x="480291" y="1337266"/>
            <a:ext cx="7942262" cy="4142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257300" indent="-342900" eaLnBrk="0" hangingPunct="0">
              <a:spcBef>
                <a:spcPct val="20000"/>
              </a:spcBef>
              <a:buFont typeface="Arial" charset="0"/>
              <a:buChar char="•"/>
              <a:defRPr sz="2400">
                <a:solidFill>
                  <a:schemeClr val="tx1"/>
                </a:solidFill>
                <a:latin typeface="Calibri" pitchFamily="34" charset="0"/>
              </a:defRPr>
            </a:lvl3pPr>
            <a:lvl4pPr marL="1714500" indent="-3429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pPr>
            <a:r>
              <a:rPr lang="en-US" altLang="en-US" sz="2800" b="1" dirty="0">
                <a:solidFill>
                  <a:srgbClr val="0070C0"/>
                </a:solidFill>
                <a:latin typeface="Times New Roman" pitchFamily="18" charset="0"/>
                <a:cs typeface="Times New Roman" pitchFamily="18" charset="0"/>
              </a:rPr>
              <a:t>Monuments Used to Establish Layout</a:t>
            </a:r>
          </a:p>
          <a:p>
            <a:pPr marL="457200" indent="0">
              <a:buNone/>
            </a:pPr>
            <a:r>
              <a:rPr lang="en-US" sz="2400" dirty="0">
                <a:latin typeface="Times New Roman" panose="02020603050405020304" pitchFamily="18" charset="0"/>
                <a:cs typeface="Times New Roman" panose="02020603050405020304" pitchFamily="18" charset="0"/>
              </a:rPr>
              <a:t>Approximate sidelines are not acceptable. All monuments found and located shall be fully described by type, material, mark and condition. Monuments found to be outside of standard errors shall have ties to the theoretical corner placed on the face of the plan.</a:t>
            </a:r>
          </a:p>
          <a:p>
            <a:pPr marL="457200" indent="0">
              <a:buNone/>
            </a:pPr>
            <a:endParaRPr lang="en-US" sz="2400" dirty="0">
              <a:latin typeface="Times New Roman" panose="02020603050405020304" pitchFamily="18" charset="0"/>
              <a:cs typeface="Times New Roman" panose="02020603050405020304" pitchFamily="18" charset="0"/>
            </a:endParaRPr>
          </a:p>
          <a:p>
            <a:pPr marL="457200" indent="0">
              <a:buNone/>
            </a:pPr>
            <a:endParaRPr lang="en-US" sz="2400" dirty="0">
              <a:latin typeface="Times New Roman" panose="02020603050405020304" pitchFamily="18" charset="0"/>
              <a:cs typeface="Times New Roman" panose="02020603050405020304" pitchFamily="18" charset="0"/>
            </a:endParaRPr>
          </a:p>
          <a:p>
            <a:pPr marL="457200" lvl="1" indent="0">
              <a:buNone/>
            </a:pPr>
            <a:endParaRPr lang="en-US" sz="2400" dirty="0">
              <a:latin typeface="Times New Roman" panose="02020603050405020304" pitchFamily="18" charset="0"/>
              <a:cs typeface="Times New Roman" panose="02020603050405020304" pitchFamily="18" charset="0"/>
            </a:endParaRPr>
          </a:p>
          <a:p>
            <a:pPr marL="457200" indent="0" eaLnBrk="1" hangingPunct="1">
              <a:spcBef>
                <a:spcPct val="0"/>
              </a:spcBef>
              <a:buNone/>
            </a:pPr>
            <a:endParaRPr lang="en-US" alt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032343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80975" y="304800"/>
            <a:ext cx="8658225" cy="587375"/>
          </a:xfrm>
        </p:spPr>
        <p:txBody>
          <a:bodyPr anchor="t"/>
          <a:lstStyle/>
          <a:p>
            <a:r>
              <a:rPr lang="en-US" altLang="en-US" sz="3600" dirty="0">
                <a:solidFill>
                  <a:srgbClr val="00A249"/>
                </a:solidFill>
                <a:latin typeface="Eras Bold ITC" pitchFamily="34" charset="0"/>
                <a:cs typeface="Arial" charset="0"/>
              </a:rPr>
              <a:t>Base Plan Documents: Elements</a:t>
            </a:r>
          </a:p>
        </p:txBody>
      </p:sp>
      <p:sp>
        <p:nvSpPr>
          <p:cNvPr id="9" name="Rectangle 8"/>
          <p:cNvSpPr/>
          <p:nvPr/>
        </p:nvSpPr>
        <p:spPr>
          <a:xfrm>
            <a:off x="546100" y="990600"/>
            <a:ext cx="7954963" cy="47625"/>
          </a:xfrm>
          <a:prstGeom prst="rect">
            <a:avLst/>
          </a:prstGeom>
          <a:gradFill flip="none" rotWithShape="1">
            <a:gsLst>
              <a:gs pos="0">
                <a:schemeClr val="accent1">
                  <a:tint val="100000"/>
                  <a:shade val="100000"/>
                  <a:satMod val="130000"/>
                  <a:alpha val="16000"/>
                </a:schemeClr>
              </a:gs>
              <a:gs pos="100000">
                <a:schemeClr val="accent1">
                  <a:tint val="50000"/>
                  <a:shade val="100000"/>
                  <a:satMod val="350000"/>
                </a:schemeClr>
              </a:gs>
            </a:gsLst>
            <a:lin ang="5400000" scaled="0"/>
            <a:tileRect/>
          </a:gra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604" name="Footer Placeholder 6"/>
          <p:cNvSpPr txBox="1">
            <a:spLocks noGrp="1"/>
          </p:cNvSpPr>
          <p:nvPr/>
        </p:nvSpPr>
        <p:spPr bwMode="auto">
          <a:xfrm>
            <a:off x="546100" y="6356350"/>
            <a:ext cx="47450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000" dirty="0">
                <a:solidFill>
                  <a:srgbClr val="0E386C"/>
                </a:solidFill>
                <a:latin typeface="ITC Eras Std Medium" charset="0"/>
              </a:rPr>
              <a:t>|  Leading the Nation in Transportation Excellence  |  www.mass.gov/massdot </a:t>
            </a:r>
          </a:p>
        </p:txBody>
      </p:sp>
      <p:sp>
        <p:nvSpPr>
          <p:cNvPr id="25605" name="Slide Number Placeholder 5"/>
          <p:cNvSpPr txBox="1">
            <a:spLocks noGrp="1"/>
          </p:cNvSpPr>
          <p:nvPr/>
        </p:nvSpPr>
        <p:spPr bwMode="auto">
          <a:xfrm>
            <a:off x="180975" y="6356350"/>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06E375EC-C55A-464A-8CCD-DC9A2FBA0DD3}" type="slidenum">
              <a:rPr lang="en-US" altLang="en-US" sz="1000">
                <a:solidFill>
                  <a:srgbClr val="0E386C"/>
                </a:solidFill>
                <a:latin typeface="ITC Eras Std Medium" charset="0"/>
              </a:rPr>
              <a:pPr eaLnBrk="1" hangingPunct="1">
                <a:spcBef>
                  <a:spcPct val="0"/>
                </a:spcBef>
                <a:buFontTx/>
                <a:buNone/>
              </a:pPr>
              <a:t>12</a:t>
            </a:fld>
            <a:endParaRPr lang="en-US" altLang="en-US" sz="1000" dirty="0">
              <a:solidFill>
                <a:srgbClr val="0E386C"/>
              </a:solidFill>
              <a:latin typeface="ITC Eras Std Medium" charset="0"/>
            </a:endParaRPr>
          </a:p>
        </p:txBody>
      </p:sp>
      <p:sp>
        <p:nvSpPr>
          <p:cNvPr id="25606" name="TextBox 7"/>
          <p:cNvSpPr txBox="1">
            <a:spLocks noChangeArrowheads="1"/>
          </p:cNvSpPr>
          <p:nvPr/>
        </p:nvSpPr>
        <p:spPr bwMode="auto">
          <a:xfrm>
            <a:off x="324282" y="1371600"/>
            <a:ext cx="8458200" cy="273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800100" indent="-342900" eaLnBrk="0" hangingPunct="0">
              <a:spcBef>
                <a:spcPct val="20000"/>
              </a:spcBef>
              <a:buFont typeface="Arial" charset="0"/>
              <a:buChar char="–"/>
              <a:defRPr sz="2800">
                <a:solidFill>
                  <a:schemeClr val="tx1"/>
                </a:solidFill>
                <a:latin typeface="Calibri" pitchFamily="34" charset="0"/>
              </a:defRPr>
            </a:lvl2pPr>
            <a:lvl3pPr marL="1257300" indent="-3429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pPr>
            <a:r>
              <a:rPr lang="en-US" altLang="en-US" sz="2800" b="1" dirty="0">
                <a:solidFill>
                  <a:srgbClr val="0070C0"/>
                </a:solidFill>
                <a:latin typeface="Times New Roman" pitchFamily="18" charset="0"/>
                <a:cs typeface="Times New Roman" pitchFamily="18" charset="0"/>
              </a:rPr>
              <a:t>General Field Survey</a:t>
            </a:r>
            <a:endParaRPr lang="en-US" altLang="en-US" sz="2400" dirty="0">
              <a:latin typeface="Times New Roman" pitchFamily="18" charset="0"/>
              <a:cs typeface="Times New Roman" pitchFamily="18" charset="0"/>
            </a:endParaRPr>
          </a:p>
          <a:p>
            <a:pPr marL="457200" lvl="1" indent="0" eaLnBrk="1" hangingPunct="1">
              <a:spcBef>
                <a:spcPct val="0"/>
              </a:spcBef>
              <a:buNone/>
            </a:pPr>
            <a:r>
              <a:rPr lang="en-US" sz="2400" dirty="0">
                <a:latin typeface="Times New Roman" panose="02020603050405020304" pitchFamily="18" charset="0"/>
                <a:cs typeface="Times New Roman" panose="02020603050405020304" pitchFamily="18" charset="0"/>
              </a:rPr>
              <a:t>Consultants are required to use MassDOT coding for all types of field location. The consultant shall obtain the latest MassDOT Description Key Code Set from MassDOT Highway Division CAD Standards. The description keys are provided in two formats, one categorical and one alphabetical to assist in field and office use. </a:t>
            </a:r>
            <a:endParaRPr lang="en-US" altLang="en-US" dirty="0">
              <a:latin typeface="Times New Roman" pitchFamily="18" charset="0"/>
              <a:cs typeface="Times New Roman" pitchFamily="18" charset="0"/>
            </a:endParaRPr>
          </a:p>
        </p:txBody>
      </p:sp>
    </p:spTree>
    <p:extLst>
      <p:ext uri="{BB962C8B-B14F-4D97-AF65-F5344CB8AC3E}">
        <p14:creationId xmlns:p14="http://schemas.microsoft.com/office/powerpoint/2010/main" val="920741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80975" y="304800"/>
            <a:ext cx="8658225" cy="587375"/>
          </a:xfrm>
        </p:spPr>
        <p:txBody>
          <a:bodyPr anchor="t"/>
          <a:lstStyle/>
          <a:p>
            <a:r>
              <a:rPr lang="en-US" altLang="en-US" sz="3600" dirty="0">
                <a:solidFill>
                  <a:srgbClr val="00A249"/>
                </a:solidFill>
                <a:latin typeface="Eras Bold ITC" pitchFamily="34" charset="0"/>
                <a:cs typeface="Arial" charset="0"/>
              </a:rPr>
              <a:t>Base Plan Documents: Elements</a:t>
            </a:r>
          </a:p>
        </p:txBody>
      </p:sp>
      <p:sp>
        <p:nvSpPr>
          <p:cNvPr id="9" name="Rectangle 8"/>
          <p:cNvSpPr/>
          <p:nvPr/>
        </p:nvSpPr>
        <p:spPr>
          <a:xfrm>
            <a:off x="546100" y="990600"/>
            <a:ext cx="7954963" cy="47625"/>
          </a:xfrm>
          <a:prstGeom prst="rect">
            <a:avLst/>
          </a:prstGeom>
          <a:gradFill flip="none" rotWithShape="1">
            <a:gsLst>
              <a:gs pos="0">
                <a:schemeClr val="accent1">
                  <a:tint val="100000"/>
                  <a:shade val="100000"/>
                  <a:satMod val="130000"/>
                  <a:alpha val="16000"/>
                </a:schemeClr>
              </a:gs>
              <a:gs pos="100000">
                <a:schemeClr val="accent1">
                  <a:tint val="50000"/>
                  <a:shade val="100000"/>
                  <a:satMod val="350000"/>
                </a:schemeClr>
              </a:gs>
            </a:gsLst>
            <a:lin ang="5400000" scaled="0"/>
            <a:tileRect/>
          </a:gra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628" name="Footer Placeholder 6"/>
          <p:cNvSpPr txBox="1">
            <a:spLocks noGrp="1"/>
          </p:cNvSpPr>
          <p:nvPr/>
        </p:nvSpPr>
        <p:spPr bwMode="auto">
          <a:xfrm>
            <a:off x="546100" y="6356350"/>
            <a:ext cx="47450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000" dirty="0">
                <a:solidFill>
                  <a:srgbClr val="0E386C"/>
                </a:solidFill>
                <a:latin typeface="ITC Eras Std Medium" charset="0"/>
              </a:rPr>
              <a:t>|  Leading the Nation in Transportation Excellence  |  www.mass.gov/massdot </a:t>
            </a:r>
          </a:p>
        </p:txBody>
      </p:sp>
      <p:sp>
        <p:nvSpPr>
          <p:cNvPr id="26629" name="Slide Number Placeholder 5"/>
          <p:cNvSpPr txBox="1">
            <a:spLocks noGrp="1"/>
          </p:cNvSpPr>
          <p:nvPr/>
        </p:nvSpPr>
        <p:spPr bwMode="auto">
          <a:xfrm>
            <a:off x="180975" y="6356350"/>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3BBB03C2-D017-4269-B6F1-36F479F484BF}" type="slidenum">
              <a:rPr lang="en-US" altLang="en-US" sz="1000">
                <a:solidFill>
                  <a:srgbClr val="0E386C"/>
                </a:solidFill>
                <a:latin typeface="ITC Eras Std Medium" charset="0"/>
              </a:rPr>
              <a:pPr eaLnBrk="1" hangingPunct="1">
                <a:spcBef>
                  <a:spcPct val="0"/>
                </a:spcBef>
                <a:buFontTx/>
                <a:buNone/>
              </a:pPr>
              <a:t>13</a:t>
            </a:fld>
            <a:endParaRPr lang="en-US" altLang="en-US" sz="1000" dirty="0">
              <a:solidFill>
                <a:srgbClr val="0E386C"/>
              </a:solidFill>
              <a:latin typeface="ITC Eras Std Medium" charset="0"/>
            </a:endParaRPr>
          </a:p>
        </p:txBody>
      </p:sp>
      <p:sp>
        <p:nvSpPr>
          <p:cNvPr id="26630" name="TextBox 7"/>
          <p:cNvSpPr txBox="1">
            <a:spLocks noChangeArrowheads="1"/>
          </p:cNvSpPr>
          <p:nvPr/>
        </p:nvSpPr>
        <p:spPr bwMode="auto">
          <a:xfrm>
            <a:off x="399833" y="1371600"/>
            <a:ext cx="8135938"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800100" indent="-34290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pPr>
            <a:r>
              <a:rPr lang="en-US" altLang="en-US" sz="2800" b="1" dirty="0">
                <a:solidFill>
                  <a:srgbClr val="0070C0"/>
                </a:solidFill>
                <a:latin typeface="Times New Roman" pitchFamily="18" charset="0"/>
                <a:cs typeface="Times New Roman" pitchFamily="18" charset="0"/>
              </a:rPr>
              <a:t>Survey for Bridges</a:t>
            </a:r>
          </a:p>
          <a:p>
            <a:pPr marL="457200" lvl="1" indent="0" eaLnBrk="1" hangingPunct="1">
              <a:spcBef>
                <a:spcPct val="0"/>
              </a:spcBef>
              <a:buNone/>
            </a:pPr>
            <a:r>
              <a:rPr lang="en-US" sz="2400" dirty="0">
                <a:latin typeface="Times New Roman" panose="02020603050405020304" pitchFamily="18" charset="0"/>
                <a:cs typeface="Times New Roman" panose="02020603050405020304" pitchFamily="18" charset="0"/>
              </a:rPr>
              <a:t>Please adhere to the 2013 MassDOT LRFD Bridge Manual Design Guidelines including the January 2020 revisions.</a:t>
            </a:r>
          </a:p>
          <a:p>
            <a:pPr marL="457200" lvl="1" indent="0" eaLnBrk="1" hangingPunct="1">
              <a:spcBef>
                <a:spcPct val="0"/>
              </a:spcBef>
              <a:buNone/>
            </a:pPr>
            <a:endParaRPr lang="en-US" sz="2400" dirty="0">
              <a:latin typeface="Times New Roman" panose="02020603050405020304" pitchFamily="18" charset="0"/>
              <a:cs typeface="Times New Roman" panose="02020603050405020304" pitchFamily="18" charset="0"/>
            </a:endParaRPr>
          </a:p>
          <a:p>
            <a:pPr eaLnBrk="1" hangingPunct="1">
              <a:spcBef>
                <a:spcPct val="0"/>
              </a:spcBef>
              <a:buFont typeface="Arial" panose="020B0604020202020204" pitchFamily="34" charset="0"/>
              <a:buChar char="•"/>
            </a:pPr>
            <a:r>
              <a:rPr lang="en-US" altLang="en-US" sz="2800" b="1" dirty="0">
                <a:solidFill>
                  <a:srgbClr val="0070C0"/>
                </a:solidFill>
                <a:latin typeface="Times New Roman" pitchFamily="18" charset="0"/>
                <a:cs typeface="Times New Roman" pitchFamily="18" charset="0"/>
              </a:rPr>
              <a:t>Approximate Property Lines</a:t>
            </a:r>
          </a:p>
          <a:p>
            <a:pPr marL="457200" lvl="1" indent="0" eaLnBrk="1" hangingPunct="1">
              <a:spcBef>
                <a:spcPct val="0"/>
              </a:spcBef>
              <a:buNone/>
            </a:pPr>
            <a:r>
              <a:rPr lang="en-US" altLang="en-US" sz="2400" dirty="0">
                <a:latin typeface="Times New Roman" pitchFamily="18" charset="0"/>
                <a:cs typeface="Times New Roman" pitchFamily="18" charset="0"/>
              </a:rPr>
              <a:t>Property line GIS data and information from assessors maps are not an acceptable source to place property lines on plans. GIS data and assessors' maps can be inconsistent. Establish approximate property lines by compiling information from best available sources (abutters deeds and referenced plans, subdivision plans, Land Court plans, etc.)</a:t>
            </a:r>
            <a:endParaRPr lang="en-US" altLang="en-US" dirty="0">
              <a:latin typeface="Times New Roman" panose="02020603050405020304" pitchFamily="18" charset="0"/>
              <a:cs typeface="Times New Roman" panose="02020603050405020304" pitchFamily="18" charset="0"/>
            </a:endParaRPr>
          </a:p>
          <a:p>
            <a:pPr marL="457200" lvl="1" indent="0" eaLnBrk="1" hangingPunct="1">
              <a:spcBef>
                <a:spcPct val="0"/>
              </a:spcBef>
              <a:buNone/>
            </a:pPr>
            <a:endParaRPr lang="en-US" altLang="en-US" sz="2400" dirty="0">
              <a:latin typeface="Times New Roman" panose="02020603050405020304" pitchFamily="18" charset="0"/>
              <a:cs typeface="Times New Roman" panose="02020603050405020304" pitchFamily="18" charset="0"/>
            </a:endParaRPr>
          </a:p>
          <a:p>
            <a:pPr marL="457200" lvl="1" indent="0" eaLnBrk="1" hangingPunct="1">
              <a:spcBef>
                <a:spcPct val="0"/>
              </a:spcBef>
              <a:buNone/>
            </a:pPr>
            <a:endParaRPr lang="en-US" alt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858022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304800"/>
            <a:ext cx="8229600" cy="1600200"/>
          </a:xfrm>
        </p:spPr>
        <p:txBody>
          <a:bodyPr anchor="t"/>
          <a:lstStyle/>
          <a:p>
            <a:pPr algn="l" eaLnBrk="1" hangingPunct="1"/>
            <a:r>
              <a:rPr lang="en-US" altLang="en-US" sz="3000" dirty="0">
                <a:solidFill>
                  <a:srgbClr val="00A249"/>
                </a:solidFill>
                <a:latin typeface="Eras Bold ITC" pitchFamily="34" charset="0"/>
              </a:rPr>
              <a:t>MassDOT</a:t>
            </a:r>
            <a:br>
              <a:rPr lang="en-US" altLang="en-US" sz="3000" dirty="0">
                <a:solidFill>
                  <a:srgbClr val="00A249"/>
                </a:solidFill>
                <a:latin typeface="Eras Bold ITC" pitchFamily="34" charset="0"/>
              </a:rPr>
            </a:br>
            <a:r>
              <a:rPr lang="en-US" altLang="en-US" sz="3000" dirty="0">
                <a:solidFill>
                  <a:srgbClr val="00A249"/>
                </a:solidFill>
                <a:latin typeface="Eras Bold ITC" pitchFamily="34" charset="0"/>
              </a:rPr>
              <a:t>Highway Division</a:t>
            </a:r>
            <a:br>
              <a:rPr lang="en-US" altLang="en-US" sz="3000" dirty="0">
                <a:solidFill>
                  <a:srgbClr val="00A249"/>
                </a:solidFill>
                <a:latin typeface="Eras Bold ITC" pitchFamily="34" charset="0"/>
              </a:rPr>
            </a:br>
            <a:r>
              <a:rPr lang="en-US" altLang="en-US" sz="3000" dirty="0">
                <a:solidFill>
                  <a:srgbClr val="00A249"/>
                </a:solidFill>
                <a:latin typeface="Eras Bold ITC" pitchFamily="34" charset="0"/>
              </a:rPr>
              <a:t>Survey Section</a:t>
            </a:r>
          </a:p>
        </p:txBody>
      </p:sp>
      <p:sp>
        <p:nvSpPr>
          <p:cNvPr id="9" name="Rectangle 8"/>
          <p:cNvSpPr/>
          <p:nvPr/>
        </p:nvSpPr>
        <p:spPr>
          <a:xfrm>
            <a:off x="529936" y="1905000"/>
            <a:ext cx="7954962" cy="47625"/>
          </a:xfrm>
          <a:prstGeom prst="rect">
            <a:avLst/>
          </a:prstGeom>
          <a:gradFill flip="none" rotWithShape="1">
            <a:gsLst>
              <a:gs pos="0">
                <a:schemeClr val="accent1">
                  <a:tint val="100000"/>
                  <a:shade val="100000"/>
                  <a:satMod val="130000"/>
                  <a:alpha val="16000"/>
                </a:schemeClr>
              </a:gs>
              <a:gs pos="100000">
                <a:schemeClr val="accent1">
                  <a:tint val="50000"/>
                  <a:shade val="100000"/>
                  <a:satMod val="350000"/>
                </a:schemeClr>
              </a:gs>
            </a:gsLst>
            <a:lin ang="5400000" scaled="0"/>
            <a:tileRect/>
          </a:gra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00" name="Content Placeholder 3"/>
          <p:cNvSpPr>
            <a:spLocks noGrp="1"/>
          </p:cNvSpPr>
          <p:nvPr>
            <p:ph sz="quarter" idx="4294967295"/>
          </p:nvPr>
        </p:nvSpPr>
        <p:spPr>
          <a:xfrm>
            <a:off x="529936" y="2209800"/>
            <a:ext cx="8355012" cy="3429000"/>
          </a:xfrm>
        </p:spPr>
        <p:txBody>
          <a:bodyPr/>
          <a:lstStyle/>
          <a:p>
            <a:pPr marL="0" indent="0" algn="ctr">
              <a:buNone/>
              <a:defRPr/>
            </a:pPr>
            <a:r>
              <a:rPr lang="en-US" sz="2400" b="1" dirty="0">
                <a:solidFill>
                  <a:srgbClr val="002060"/>
                </a:solidFill>
                <a:latin typeface="Times New Roman" panose="02020603050405020304" pitchFamily="18" charset="0"/>
                <a:cs typeface="Times New Roman" panose="02020603050405020304" pitchFamily="18" charset="0"/>
              </a:rPr>
              <a:t>John Anthony, PLS </a:t>
            </a:r>
          </a:p>
          <a:p>
            <a:pPr marL="0" indent="0" algn="ctr">
              <a:buNone/>
              <a:defRPr/>
            </a:pPr>
            <a:r>
              <a:rPr lang="en-US" sz="2400" b="1" dirty="0">
                <a:solidFill>
                  <a:srgbClr val="002060"/>
                </a:solidFill>
                <a:latin typeface="Times New Roman" panose="02020603050405020304" pitchFamily="18" charset="0"/>
                <a:cs typeface="Times New Roman" panose="02020603050405020304" pitchFamily="18" charset="0"/>
              </a:rPr>
              <a:t>State Survey Engineer</a:t>
            </a:r>
          </a:p>
          <a:p>
            <a:pPr marL="0" indent="0" algn="ctr">
              <a:buNone/>
              <a:defRPr/>
            </a:pPr>
            <a:endParaRPr lang="en-US" sz="2400" b="1" dirty="0">
              <a:solidFill>
                <a:srgbClr val="002060"/>
              </a:solidFill>
              <a:latin typeface="Times New Roman" panose="02020603050405020304" pitchFamily="18" charset="0"/>
              <a:cs typeface="Times New Roman" panose="02020603050405020304" pitchFamily="18" charset="0"/>
            </a:endParaRPr>
          </a:p>
          <a:p>
            <a:pPr marL="0" indent="0" algn="ctr">
              <a:buNone/>
              <a:defRPr/>
            </a:pPr>
            <a:r>
              <a:rPr lang="en-US" sz="3600" b="1" dirty="0">
                <a:solidFill>
                  <a:srgbClr val="002060"/>
                </a:solidFill>
                <a:latin typeface="Times New Roman" panose="02020603050405020304" pitchFamily="18" charset="0"/>
                <a:cs typeface="Times New Roman" panose="02020603050405020304" pitchFamily="18" charset="0"/>
              </a:rPr>
              <a:t>(857) 368-9699</a:t>
            </a:r>
          </a:p>
          <a:p>
            <a:pPr marL="0" indent="0" algn="ctr">
              <a:buNone/>
              <a:defRPr/>
            </a:pPr>
            <a:endParaRPr lang="en-US" sz="2400" b="1" dirty="0">
              <a:solidFill>
                <a:srgbClr val="002060"/>
              </a:solidFill>
              <a:latin typeface="Times New Roman" panose="02020603050405020304" pitchFamily="18" charset="0"/>
              <a:cs typeface="Times New Roman" panose="02020603050405020304" pitchFamily="18" charset="0"/>
            </a:endParaRPr>
          </a:p>
          <a:p>
            <a:pPr marL="0" indent="0" algn="ctr">
              <a:buNone/>
              <a:defRPr/>
            </a:pPr>
            <a:r>
              <a:rPr lang="en-US" sz="2400" b="1" dirty="0">
                <a:solidFill>
                  <a:srgbClr val="002060"/>
                </a:solidFill>
                <a:latin typeface="Times New Roman" panose="02020603050405020304" pitchFamily="18" charset="0"/>
                <a:cs typeface="Times New Roman" panose="02020603050405020304" pitchFamily="18" charset="0"/>
                <a:hlinkClick r:id="rId3"/>
              </a:rPr>
              <a:t>John.anthony@dot.state.ma.us</a:t>
            </a:r>
            <a:r>
              <a:rPr lang="en-US" sz="2400" b="1" dirty="0">
                <a:solidFill>
                  <a:srgbClr val="002060"/>
                </a:solidFill>
                <a:latin typeface="Times New Roman" panose="02020603050405020304" pitchFamily="18" charset="0"/>
                <a:cs typeface="Times New Roman" panose="02020603050405020304" pitchFamily="18" charset="0"/>
              </a:rPr>
              <a:t> </a:t>
            </a:r>
          </a:p>
          <a:p>
            <a:pPr marL="0" indent="0" algn="ctr">
              <a:buNone/>
              <a:defRPr/>
            </a:pPr>
            <a:endParaRPr lang="en-US" sz="2400" b="1" dirty="0">
              <a:solidFill>
                <a:srgbClr val="002060"/>
              </a:solidFill>
              <a:latin typeface="Arial" panose="020B0604020202020204" pitchFamily="34" charset="0"/>
              <a:cs typeface="Arial" panose="020B0604020202020204" pitchFamily="34" charset="0"/>
            </a:endParaRPr>
          </a:p>
          <a:p>
            <a:pPr marL="0" indent="0" algn="ctr">
              <a:buNone/>
              <a:defRPr/>
            </a:pPr>
            <a:endParaRPr lang="en-US" sz="2400" b="1" dirty="0">
              <a:solidFill>
                <a:srgbClr val="002060"/>
              </a:solidFill>
              <a:latin typeface="Arial" panose="020B0604020202020204" pitchFamily="34" charset="0"/>
              <a:cs typeface="Arial" panose="020B0604020202020204" pitchFamily="34" charset="0"/>
            </a:endParaRPr>
          </a:p>
        </p:txBody>
      </p:sp>
      <p:sp>
        <p:nvSpPr>
          <p:cNvPr id="4101" name="Footer Placeholder 6"/>
          <p:cNvSpPr txBox="1">
            <a:spLocks noGrp="1"/>
          </p:cNvSpPr>
          <p:nvPr/>
        </p:nvSpPr>
        <p:spPr bwMode="auto">
          <a:xfrm>
            <a:off x="546100" y="6356350"/>
            <a:ext cx="47450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000" dirty="0">
                <a:solidFill>
                  <a:srgbClr val="0E386C"/>
                </a:solidFill>
                <a:latin typeface="ITC Eras Std Medium" charset="0"/>
              </a:rPr>
              <a:t>|  Leading the Nation in Transportation Excellence  |  www.mass.gov/massdot </a:t>
            </a:r>
          </a:p>
        </p:txBody>
      </p:sp>
      <p:sp>
        <p:nvSpPr>
          <p:cNvPr id="4102" name="Slide Number Placeholder 5"/>
          <p:cNvSpPr txBox="1">
            <a:spLocks noGrp="1"/>
          </p:cNvSpPr>
          <p:nvPr/>
        </p:nvSpPr>
        <p:spPr bwMode="auto">
          <a:xfrm>
            <a:off x="180975" y="6356350"/>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0CFCAB53-40AA-47DA-994A-32E9BD7B5D9C}" type="slidenum">
              <a:rPr lang="en-US" altLang="en-US" sz="1000">
                <a:solidFill>
                  <a:srgbClr val="0E386C"/>
                </a:solidFill>
                <a:latin typeface="ITC Eras Std Medium" charset="0"/>
              </a:rPr>
              <a:pPr eaLnBrk="1" hangingPunct="1">
                <a:spcBef>
                  <a:spcPct val="0"/>
                </a:spcBef>
                <a:buFontTx/>
                <a:buNone/>
              </a:pPr>
              <a:t>2</a:t>
            </a:fld>
            <a:endParaRPr lang="en-US" altLang="en-US" sz="1000" dirty="0">
              <a:solidFill>
                <a:srgbClr val="0E386C"/>
              </a:solidFill>
              <a:latin typeface="ITC Eras Std Medium"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304800"/>
            <a:ext cx="8229600" cy="990600"/>
          </a:xfrm>
        </p:spPr>
        <p:txBody>
          <a:bodyPr anchor="t"/>
          <a:lstStyle/>
          <a:p>
            <a:pPr algn="l" eaLnBrk="1" hangingPunct="1"/>
            <a:r>
              <a:rPr lang="en-US" altLang="en-US" sz="3000" dirty="0">
                <a:solidFill>
                  <a:srgbClr val="00A249"/>
                </a:solidFill>
                <a:latin typeface="Eras Bold ITC" pitchFamily="34" charset="0"/>
              </a:rPr>
              <a:t>Survey Section</a:t>
            </a:r>
            <a:br>
              <a:rPr lang="en-US" altLang="en-US" sz="3000" dirty="0">
                <a:solidFill>
                  <a:srgbClr val="00A249"/>
                </a:solidFill>
                <a:latin typeface="Eras Bold ITC" pitchFamily="34" charset="0"/>
              </a:rPr>
            </a:br>
            <a:r>
              <a:rPr lang="en-US" altLang="en-US" sz="3000" dirty="0">
                <a:solidFill>
                  <a:srgbClr val="00A249"/>
                </a:solidFill>
                <a:latin typeface="Eras Bold ITC" pitchFamily="34" charset="0"/>
              </a:rPr>
              <a:t>Key Staff Members</a:t>
            </a:r>
          </a:p>
        </p:txBody>
      </p:sp>
      <p:sp>
        <p:nvSpPr>
          <p:cNvPr id="9" name="Rectangle 8"/>
          <p:cNvSpPr/>
          <p:nvPr/>
        </p:nvSpPr>
        <p:spPr>
          <a:xfrm>
            <a:off x="503238" y="1323975"/>
            <a:ext cx="7954962" cy="47625"/>
          </a:xfrm>
          <a:prstGeom prst="rect">
            <a:avLst/>
          </a:prstGeom>
          <a:gradFill flip="none" rotWithShape="1">
            <a:gsLst>
              <a:gs pos="0">
                <a:schemeClr val="accent1">
                  <a:tint val="100000"/>
                  <a:shade val="100000"/>
                  <a:satMod val="130000"/>
                  <a:alpha val="16000"/>
                </a:schemeClr>
              </a:gs>
              <a:gs pos="100000">
                <a:schemeClr val="accent1">
                  <a:tint val="50000"/>
                  <a:shade val="100000"/>
                  <a:satMod val="350000"/>
                </a:schemeClr>
              </a:gs>
            </a:gsLst>
            <a:lin ang="5400000" scaled="0"/>
            <a:tileRect/>
          </a:gra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00" name="Content Placeholder 3"/>
          <p:cNvSpPr>
            <a:spLocks noGrp="1"/>
          </p:cNvSpPr>
          <p:nvPr>
            <p:ph sz="quarter" idx="4294967295"/>
          </p:nvPr>
        </p:nvSpPr>
        <p:spPr>
          <a:xfrm>
            <a:off x="609599" y="1676400"/>
            <a:ext cx="8229600" cy="4679950"/>
          </a:xfrm>
        </p:spPr>
        <p:txBody>
          <a:bodyPr/>
          <a:lstStyle/>
          <a:p>
            <a:pPr marL="273050">
              <a:spcBef>
                <a:spcPts val="1200"/>
              </a:spcBef>
              <a:defRPr/>
            </a:pPr>
            <a:r>
              <a:rPr lang="en-US" altLang="en-US" sz="2400" b="1" dirty="0">
                <a:latin typeface="Times New Roman" pitchFamily="18" charset="0"/>
                <a:cs typeface="Times New Roman" pitchFamily="18" charset="0"/>
              </a:rPr>
              <a:t>John Anthony, PLS	</a:t>
            </a:r>
            <a:r>
              <a:rPr lang="en-US" altLang="en-US" sz="2400" dirty="0">
                <a:latin typeface="Times New Roman" pitchFamily="18" charset="0"/>
                <a:cs typeface="Times New Roman" pitchFamily="18" charset="0"/>
              </a:rPr>
              <a:t>State Survey Engineer</a:t>
            </a:r>
          </a:p>
          <a:p>
            <a:pPr marL="273050">
              <a:spcBef>
                <a:spcPts val="1200"/>
              </a:spcBef>
              <a:defRPr/>
            </a:pPr>
            <a:r>
              <a:rPr lang="en-US" altLang="en-US" sz="2400" b="1" dirty="0">
                <a:latin typeface="Times New Roman" pitchFamily="18" charset="0"/>
                <a:cs typeface="Times New Roman" pitchFamily="18" charset="0"/>
              </a:rPr>
              <a:t>John Barnes </a:t>
            </a:r>
            <a:r>
              <a:rPr lang="en-US" altLang="en-US" sz="2400" dirty="0">
                <a:latin typeface="Times New Roman" pitchFamily="18" charset="0"/>
                <a:cs typeface="Times New Roman" pitchFamily="18" charset="0"/>
              </a:rPr>
              <a:t>		Assistant State Survey Engineer</a:t>
            </a:r>
          </a:p>
          <a:p>
            <a:pPr marL="273050">
              <a:spcBef>
                <a:spcPts val="1200"/>
              </a:spcBef>
              <a:defRPr/>
            </a:pPr>
            <a:r>
              <a:rPr lang="en-US" altLang="en-US" sz="2400" b="1" dirty="0">
                <a:latin typeface="Times New Roman" pitchFamily="18" charset="0"/>
                <a:cs typeface="Times New Roman" pitchFamily="18" charset="0"/>
              </a:rPr>
              <a:t>Evanson Browne </a:t>
            </a:r>
            <a:r>
              <a:rPr lang="en-US" altLang="en-US" sz="2400" dirty="0">
                <a:latin typeface="Times New Roman" pitchFamily="18" charset="0"/>
                <a:cs typeface="Times New Roman" pitchFamily="18" charset="0"/>
              </a:rPr>
              <a:t>		Survey CORS Engineer</a:t>
            </a:r>
          </a:p>
          <a:p>
            <a:pPr marL="273050">
              <a:spcBef>
                <a:spcPts val="1200"/>
              </a:spcBef>
              <a:defRPr/>
            </a:pPr>
            <a:r>
              <a:rPr lang="en-US" altLang="en-US" sz="2400" b="1" dirty="0">
                <a:latin typeface="Times New Roman" pitchFamily="18" charset="0"/>
                <a:cs typeface="Times New Roman" pitchFamily="18" charset="0"/>
              </a:rPr>
              <a:t>Mehdi Sadjady, LSIT</a:t>
            </a:r>
            <a:r>
              <a:rPr lang="en-US" altLang="en-US" sz="2400" dirty="0">
                <a:latin typeface="Times New Roman" pitchFamily="18" charset="0"/>
                <a:cs typeface="Times New Roman" pitchFamily="18" charset="0"/>
              </a:rPr>
              <a:t>	Survey Base Plan Engineer</a:t>
            </a:r>
          </a:p>
          <a:p>
            <a:pPr marL="273050">
              <a:spcBef>
                <a:spcPts val="1200"/>
              </a:spcBef>
              <a:defRPr/>
            </a:pPr>
            <a:r>
              <a:rPr lang="en-US" altLang="en-US" sz="2400" b="1" dirty="0">
                <a:latin typeface="Times New Roman" pitchFamily="18" charset="0"/>
                <a:cs typeface="Times New Roman" pitchFamily="18" charset="0"/>
              </a:rPr>
              <a:t>Jeffrey Bruce </a:t>
            </a:r>
            <a:r>
              <a:rPr lang="en-US" altLang="en-US" sz="2400" dirty="0">
                <a:latin typeface="Times New Roman" pitchFamily="18" charset="0"/>
                <a:cs typeface="Times New Roman" pitchFamily="18" charset="0"/>
              </a:rPr>
              <a:t>		Survey Office Engineer</a:t>
            </a:r>
          </a:p>
          <a:p>
            <a:pPr marL="273050">
              <a:spcBef>
                <a:spcPts val="1200"/>
              </a:spcBef>
              <a:defRPr/>
            </a:pPr>
            <a:r>
              <a:rPr lang="en-US" altLang="en-US" sz="2400" b="1" dirty="0">
                <a:latin typeface="Times New Roman" pitchFamily="18" charset="0"/>
                <a:cs typeface="Times New Roman" pitchFamily="18" charset="0"/>
              </a:rPr>
              <a:t>Arben Zhuri, PLS</a:t>
            </a:r>
            <a:r>
              <a:rPr lang="en-US" altLang="en-US" sz="2400" dirty="0">
                <a:latin typeface="Times New Roman" pitchFamily="18" charset="0"/>
                <a:cs typeface="Times New Roman" pitchFamily="18" charset="0"/>
              </a:rPr>
              <a:t>		Statewide Survey Field Supervisor</a:t>
            </a:r>
          </a:p>
          <a:p>
            <a:pPr marL="273050">
              <a:spcBef>
                <a:spcPts val="1200"/>
              </a:spcBef>
              <a:defRPr/>
            </a:pPr>
            <a:r>
              <a:rPr lang="en-US" altLang="en-US" sz="2400" b="1" dirty="0">
                <a:latin typeface="Times New Roman" pitchFamily="18" charset="0"/>
                <a:cs typeface="Times New Roman" pitchFamily="18" charset="0"/>
              </a:rPr>
              <a:t>Leo Scanlon		</a:t>
            </a:r>
            <a:r>
              <a:rPr lang="en-US" altLang="en-US" sz="2400" dirty="0">
                <a:latin typeface="Times New Roman" pitchFamily="18" charset="0"/>
                <a:cs typeface="Times New Roman" pitchFamily="18" charset="0"/>
              </a:rPr>
              <a:t>Field Surveyor</a:t>
            </a:r>
          </a:p>
          <a:p>
            <a:pPr marL="273050">
              <a:spcBef>
                <a:spcPts val="1200"/>
              </a:spcBef>
              <a:defRPr/>
            </a:pPr>
            <a:r>
              <a:rPr lang="en-US" altLang="en-US" sz="2400" b="1" dirty="0">
                <a:latin typeface="Times New Roman" pitchFamily="18" charset="0"/>
                <a:cs typeface="Times New Roman" pitchFamily="18" charset="0"/>
              </a:rPr>
              <a:t>Brian Knowles, PLS	</a:t>
            </a:r>
            <a:r>
              <a:rPr lang="en-US" altLang="en-US" sz="2400" dirty="0">
                <a:latin typeface="Times New Roman" pitchFamily="18" charset="0"/>
                <a:cs typeface="Times New Roman" pitchFamily="18" charset="0"/>
              </a:rPr>
              <a:t>Field Surveyor</a:t>
            </a:r>
          </a:p>
          <a:p>
            <a:pPr marL="273050">
              <a:spcBef>
                <a:spcPts val="1200"/>
              </a:spcBef>
              <a:defRPr/>
            </a:pPr>
            <a:r>
              <a:rPr lang="en-US" altLang="en-US" sz="2400" b="1" dirty="0">
                <a:latin typeface="Times New Roman" pitchFamily="18" charset="0"/>
                <a:cs typeface="Times New Roman" pitchFamily="18" charset="0"/>
              </a:rPr>
              <a:t>Eugene Tivnan, PLS	</a:t>
            </a:r>
            <a:r>
              <a:rPr lang="en-US" altLang="en-US" sz="2400" dirty="0">
                <a:latin typeface="Times New Roman" pitchFamily="18" charset="0"/>
                <a:cs typeface="Times New Roman" pitchFamily="18" charset="0"/>
              </a:rPr>
              <a:t>Field Surveyor</a:t>
            </a:r>
          </a:p>
          <a:p>
            <a:pPr marL="273050">
              <a:spcBef>
                <a:spcPts val="1200"/>
              </a:spcBef>
              <a:defRPr/>
            </a:pPr>
            <a:endParaRPr lang="en-US" altLang="en-US" sz="2400" dirty="0">
              <a:latin typeface="Times New Roman" pitchFamily="18" charset="0"/>
              <a:cs typeface="Times New Roman" pitchFamily="18" charset="0"/>
            </a:endParaRPr>
          </a:p>
          <a:p>
            <a:pPr marL="273050">
              <a:spcBef>
                <a:spcPts val="1200"/>
              </a:spcBef>
              <a:defRPr/>
            </a:pPr>
            <a:endParaRPr lang="en-US" altLang="en-US" sz="2400" dirty="0">
              <a:latin typeface="Times New Roman" pitchFamily="18" charset="0"/>
              <a:cs typeface="Times New Roman" pitchFamily="18" charset="0"/>
            </a:endParaRPr>
          </a:p>
          <a:p>
            <a:pPr marL="273050">
              <a:spcBef>
                <a:spcPts val="1800"/>
              </a:spcBef>
              <a:defRPr/>
            </a:pPr>
            <a:endParaRPr lang="en-US" altLang="en-US" sz="2400" dirty="0">
              <a:latin typeface="Times New Roman" pitchFamily="18" charset="0"/>
              <a:cs typeface="Times New Roman" pitchFamily="18" charset="0"/>
            </a:endParaRPr>
          </a:p>
          <a:p>
            <a:pPr marL="273050">
              <a:spcBef>
                <a:spcPts val="1800"/>
              </a:spcBef>
              <a:defRPr/>
            </a:pPr>
            <a:endParaRPr lang="en-US" altLang="en-US" sz="2400" dirty="0">
              <a:latin typeface="Times New Roman" pitchFamily="18" charset="0"/>
              <a:cs typeface="Times New Roman" pitchFamily="18" charset="0"/>
            </a:endParaRPr>
          </a:p>
          <a:p>
            <a:pPr marL="0" indent="0">
              <a:spcBef>
                <a:spcPts val="1800"/>
              </a:spcBef>
              <a:buFont typeface="Arial" charset="0"/>
              <a:buNone/>
              <a:defRPr/>
            </a:pPr>
            <a:endParaRPr lang="en-US" altLang="en-US" sz="2400" dirty="0">
              <a:latin typeface="Times New Roman" pitchFamily="18" charset="0"/>
              <a:cs typeface="Times New Roman" pitchFamily="18" charset="0"/>
            </a:endParaRPr>
          </a:p>
        </p:txBody>
      </p:sp>
      <p:sp>
        <p:nvSpPr>
          <p:cNvPr id="4101" name="Footer Placeholder 6"/>
          <p:cNvSpPr txBox="1">
            <a:spLocks noGrp="1"/>
          </p:cNvSpPr>
          <p:nvPr/>
        </p:nvSpPr>
        <p:spPr bwMode="auto">
          <a:xfrm>
            <a:off x="546100" y="6356350"/>
            <a:ext cx="47450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000" dirty="0">
                <a:solidFill>
                  <a:srgbClr val="0E386C"/>
                </a:solidFill>
                <a:latin typeface="ITC Eras Std Medium" charset="0"/>
              </a:rPr>
              <a:t>|  Leading the Nation in Transportation Excellence  |  www.mass.gov/massdot </a:t>
            </a:r>
          </a:p>
        </p:txBody>
      </p:sp>
      <p:sp>
        <p:nvSpPr>
          <p:cNvPr id="4102" name="Slide Number Placeholder 5"/>
          <p:cNvSpPr txBox="1">
            <a:spLocks noGrp="1"/>
          </p:cNvSpPr>
          <p:nvPr/>
        </p:nvSpPr>
        <p:spPr bwMode="auto">
          <a:xfrm>
            <a:off x="180975" y="6356350"/>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0CFCAB53-40AA-47DA-994A-32E9BD7B5D9C}" type="slidenum">
              <a:rPr lang="en-US" altLang="en-US" sz="1000">
                <a:solidFill>
                  <a:srgbClr val="0E386C"/>
                </a:solidFill>
                <a:latin typeface="ITC Eras Std Medium" charset="0"/>
              </a:rPr>
              <a:pPr eaLnBrk="1" hangingPunct="1">
                <a:spcBef>
                  <a:spcPct val="0"/>
                </a:spcBef>
                <a:buFontTx/>
                <a:buNone/>
              </a:pPr>
              <a:t>3</a:t>
            </a:fld>
            <a:endParaRPr lang="en-US" altLang="en-US" sz="1000" dirty="0">
              <a:solidFill>
                <a:srgbClr val="0E386C"/>
              </a:solidFill>
              <a:latin typeface="ITC Eras Std Medium" charset="0"/>
            </a:endParaRPr>
          </a:p>
        </p:txBody>
      </p:sp>
    </p:spTree>
    <p:extLst>
      <p:ext uri="{BB962C8B-B14F-4D97-AF65-F5344CB8AC3E}">
        <p14:creationId xmlns:p14="http://schemas.microsoft.com/office/powerpoint/2010/main" val="49846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63537" y="327025"/>
            <a:ext cx="8323263" cy="587375"/>
          </a:xfrm>
        </p:spPr>
        <p:txBody>
          <a:bodyPr anchor="t"/>
          <a:lstStyle/>
          <a:p>
            <a:pPr algn="l" eaLnBrk="1" hangingPunct="1"/>
            <a:r>
              <a:rPr lang="en-US" altLang="en-US" sz="3200" dirty="0">
                <a:solidFill>
                  <a:srgbClr val="339966"/>
                </a:solidFill>
                <a:latin typeface="Eras Bold ITC" pitchFamily="34" charset="0"/>
              </a:rPr>
              <a:t>Duties &amp; Responsibilities</a:t>
            </a:r>
            <a:endParaRPr lang="en-US" altLang="en-US" sz="2800" dirty="0">
              <a:solidFill>
                <a:srgbClr val="339966"/>
              </a:solidFill>
              <a:latin typeface="Eras Bold ITC" pitchFamily="34" charset="0"/>
            </a:endParaRPr>
          </a:p>
        </p:txBody>
      </p:sp>
      <p:sp>
        <p:nvSpPr>
          <p:cNvPr id="9" name="Rectangle 8"/>
          <p:cNvSpPr/>
          <p:nvPr/>
        </p:nvSpPr>
        <p:spPr>
          <a:xfrm>
            <a:off x="546100" y="1019175"/>
            <a:ext cx="7954963" cy="47625"/>
          </a:xfrm>
          <a:prstGeom prst="rect">
            <a:avLst/>
          </a:prstGeom>
          <a:gradFill flip="none" rotWithShape="1">
            <a:gsLst>
              <a:gs pos="0">
                <a:schemeClr val="accent1">
                  <a:tint val="100000"/>
                  <a:shade val="100000"/>
                  <a:satMod val="130000"/>
                  <a:alpha val="16000"/>
                </a:schemeClr>
              </a:gs>
              <a:gs pos="100000">
                <a:schemeClr val="accent1">
                  <a:tint val="50000"/>
                  <a:shade val="100000"/>
                  <a:satMod val="350000"/>
                </a:schemeClr>
              </a:gs>
            </a:gsLst>
            <a:lin ang="5400000" scaled="0"/>
            <a:tileRect/>
          </a:gra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124" name="Footer Placeholder 6"/>
          <p:cNvSpPr txBox="1">
            <a:spLocks noGrp="1"/>
          </p:cNvSpPr>
          <p:nvPr/>
        </p:nvSpPr>
        <p:spPr bwMode="auto">
          <a:xfrm>
            <a:off x="546100" y="6356350"/>
            <a:ext cx="47450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000" dirty="0">
                <a:solidFill>
                  <a:srgbClr val="0E386C"/>
                </a:solidFill>
                <a:latin typeface="ITC Eras Std Medium" charset="0"/>
              </a:rPr>
              <a:t>|  Leading the Nation in Transportation Excellence  |  www.mass.gov/massdot </a:t>
            </a:r>
          </a:p>
        </p:txBody>
      </p:sp>
      <p:sp>
        <p:nvSpPr>
          <p:cNvPr id="5125" name="Slide Number Placeholder 5"/>
          <p:cNvSpPr txBox="1">
            <a:spLocks noGrp="1"/>
          </p:cNvSpPr>
          <p:nvPr/>
        </p:nvSpPr>
        <p:spPr bwMode="auto">
          <a:xfrm>
            <a:off x="180975" y="6356350"/>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E2BB79AA-0B48-47EE-9167-99492A1EFB09}" type="slidenum">
              <a:rPr lang="en-US" altLang="en-US" sz="1000">
                <a:solidFill>
                  <a:srgbClr val="0E386C"/>
                </a:solidFill>
                <a:latin typeface="ITC Eras Std Medium" charset="0"/>
              </a:rPr>
              <a:pPr eaLnBrk="1" hangingPunct="1">
                <a:spcBef>
                  <a:spcPct val="0"/>
                </a:spcBef>
                <a:buFontTx/>
                <a:buNone/>
              </a:pPr>
              <a:t>4</a:t>
            </a:fld>
            <a:endParaRPr lang="en-US" altLang="en-US" sz="1000" dirty="0">
              <a:solidFill>
                <a:srgbClr val="0E386C"/>
              </a:solidFill>
              <a:latin typeface="ITC Eras Std Medium" charset="0"/>
            </a:endParaRPr>
          </a:p>
        </p:txBody>
      </p:sp>
      <p:sp>
        <p:nvSpPr>
          <p:cNvPr id="17" name="Rectangle 16"/>
          <p:cNvSpPr/>
          <p:nvPr/>
        </p:nvSpPr>
        <p:spPr>
          <a:xfrm>
            <a:off x="368156" y="1635443"/>
            <a:ext cx="8475663" cy="5170646"/>
          </a:xfrm>
          <a:prstGeom prst="rect">
            <a:avLst/>
          </a:prstGeom>
        </p:spPr>
        <p:txBody>
          <a:bodyPr wrap="square">
            <a:spAutoFit/>
          </a:bodyPr>
          <a:lstStyle/>
          <a:p>
            <a:pPr marL="285750" indent="-285750" eaLnBrk="1" hangingPunct="1">
              <a:spcAft>
                <a:spcPts val="0"/>
              </a:spcAft>
              <a:buFont typeface="Arial" panose="020B0604020202020204" pitchFamily="34" charset="0"/>
              <a:buChar char="•"/>
              <a:defRPr/>
            </a:pPr>
            <a:r>
              <a:rPr lang="en-US" sz="2400" dirty="0">
                <a:latin typeface="Times New Roman" panose="02020603050405020304" pitchFamily="18" charset="0"/>
                <a:cs typeface="Times New Roman" panose="02020603050405020304" pitchFamily="18" charset="0"/>
              </a:rPr>
              <a:t>Establishes Project Control</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for Roadway and Bridge Projects throughout the State</a:t>
            </a:r>
          </a:p>
          <a:p>
            <a:pPr marL="285750" indent="-285750" eaLnBrk="1" hangingPunct="1">
              <a:spcAft>
                <a:spcPts val="0"/>
              </a:spcAft>
              <a:buFont typeface="Arial" panose="020B0604020202020204" pitchFamily="34" charset="0"/>
              <a:buChar char="•"/>
              <a:defRPr/>
            </a:pPr>
            <a:r>
              <a:rPr lang="en-US" sz="2400" dirty="0">
                <a:latin typeface="Times New Roman" panose="02020603050405020304" pitchFamily="18" charset="0"/>
                <a:cs typeface="Times New Roman" panose="02020603050405020304" pitchFamily="18" charset="0"/>
              </a:rPr>
              <a:t>Maintains Horizontal and Vertical Control Stations throughout the State</a:t>
            </a:r>
          </a:p>
          <a:p>
            <a:pPr marL="285750" indent="-285750" eaLnBrk="1" hangingPunct="1">
              <a:spcAft>
                <a:spcPts val="0"/>
              </a:spcAft>
              <a:buFont typeface="Arial" panose="020B0604020202020204" pitchFamily="34" charset="0"/>
              <a:buChar char="•"/>
              <a:defRPr/>
            </a:pPr>
            <a:r>
              <a:rPr lang="en-US" sz="2400" dirty="0">
                <a:latin typeface="Times New Roman" panose="02020603050405020304" pitchFamily="18" charset="0"/>
                <a:cs typeface="Times New Roman" panose="02020603050405020304" pitchFamily="18" charset="0"/>
              </a:rPr>
              <a:t>Coordinates Surveys, supervised by the district survey sections, for all MassDOT sections including: Bridge, Highway Design, Project Management, Environmental Services, and Construction</a:t>
            </a:r>
          </a:p>
          <a:p>
            <a:pPr marL="285750" lvl="0" indent="-285750" eaLnBrk="1" hangingPunct="1">
              <a:spcAft>
                <a:spcPts val="0"/>
              </a:spcAft>
              <a:buFont typeface="Arial" panose="020B0604020202020204" pitchFamily="34" charset="0"/>
              <a:buChar char="•"/>
              <a:defRPr/>
            </a:pPr>
            <a:r>
              <a:rPr lang="en-US" sz="2400" dirty="0">
                <a:latin typeface="Times New Roman" panose="02020603050405020304" pitchFamily="18" charset="0"/>
                <a:cs typeface="Times New Roman" panose="02020603050405020304" pitchFamily="18" charset="0"/>
              </a:rPr>
              <a:t>Ensures that Surveys are Performed to State Standards</a:t>
            </a:r>
          </a:p>
          <a:p>
            <a:pPr marL="285750" indent="-285750" eaLnBrk="1" hangingPunct="1">
              <a:spcAft>
                <a:spcPts val="0"/>
              </a:spcAft>
              <a:buFont typeface="Arial" panose="020B0604020202020204" pitchFamily="34" charset="0"/>
              <a:buChar char="•"/>
              <a:defRPr/>
            </a:pPr>
            <a:r>
              <a:rPr lang="en-US" sz="2400" dirty="0">
                <a:latin typeface="Times New Roman" panose="02020603050405020304" pitchFamily="18" charset="0"/>
                <a:cs typeface="Times New Roman" panose="02020603050405020304" pitchFamily="18" charset="0"/>
              </a:rPr>
              <a:t>Assists other State Agencies, Municipalities, and Surveyors with issues relating to Town Lines, Marine Boundaries, and Geodetic Control</a:t>
            </a:r>
          </a:p>
          <a:p>
            <a:pPr marL="285750" lvl="0" indent="-285750" eaLnBrk="1" hangingPunct="1">
              <a:spcAft>
                <a:spcPts val="0"/>
              </a:spcAft>
              <a:buFont typeface="Arial" panose="020B0604020202020204" pitchFamily="34" charset="0"/>
              <a:buChar char="•"/>
              <a:defRPr/>
            </a:pPr>
            <a:r>
              <a:rPr lang="en-US" sz="2400" dirty="0">
                <a:latin typeface="Times New Roman" panose="02020603050405020304" pitchFamily="18" charset="0"/>
                <a:cs typeface="Times New Roman" panose="02020603050405020304" pitchFamily="18" charset="0"/>
              </a:rPr>
              <a:t>Manages the MassDOT Continuously Operating Reference Station (CORS) Network </a:t>
            </a:r>
          </a:p>
          <a:p>
            <a:pPr marL="342900" indent="-342900">
              <a:spcAft>
                <a:spcPts val="0"/>
              </a:spcAft>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p:txBody>
      </p:sp>
      <p:sp>
        <p:nvSpPr>
          <p:cNvPr id="5127" name="Rectangle 17"/>
          <p:cNvSpPr>
            <a:spLocks noChangeArrowheads="1"/>
          </p:cNvSpPr>
          <p:nvPr/>
        </p:nvSpPr>
        <p:spPr bwMode="auto">
          <a:xfrm>
            <a:off x="363538" y="1143000"/>
            <a:ext cx="8137526"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buNone/>
              <a:defRPr/>
            </a:pPr>
            <a:r>
              <a:rPr lang="en-US" altLang="en-US" sz="2600" b="1" dirty="0">
                <a:latin typeface="Times New Roman" pitchFamily="18" charset="0"/>
                <a:cs typeface="Times New Roman" pitchFamily="18" charset="0"/>
              </a:rPr>
              <a:t>The Survey Section:</a:t>
            </a:r>
            <a:endParaRPr lang="en-US" altLang="en-US" sz="2800" dirty="0">
              <a:solidFill>
                <a:srgbClr val="0070C0"/>
              </a:solidFill>
              <a:latin typeface="Eras Demi ITC" pitchFamily="34"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304800"/>
            <a:ext cx="8915400" cy="587375"/>
          </a:xfrm>
        </p:spPr>
        <p:txBody>
          <a:bodyPr anchor="t"/>
          <a:lstStyle/>
          <a:p>
            <a:r>
              <a:rPr lang="en-US" altLang="en-US" sz="3600" dirty="0">
                <a:solidFill>
                  <a:srgbClr val="00A249"/>
                </a:solidFill>
                <a:latin typeface="Eras Bold ITC" pitchFamily="34" charset="0"/>
                <a:cs typeface="Arial" charset="0"/>
              </a:rPr>
              <a:t>Survey Base Plan </a:t>
            </a:r>
          </a:p>
        </p:txBody>
      </p:sp>
      <p:sp>
        <p:nvSpPr>
          <p:cNvPr id="9" name="Rectangle 8"/>
          <p:cNvSpPr/>
          <p:nvPr/>
        </p:nvSpPr>
        <p:spPr>
          <a:xfrm>
            <a:off x="546100" y="942975"/>
            <a:ext cx="7954963" cy="47625"/>
          </a:xfrm>
          <a:prstGeom prst="rect">
            <a:avLst/>
          </a:prstGeom>
          <a:gradFill flip="none" rotWithShape="1">
            <a:gsLst>
              <a:gs pos="0">
                <a:schemeClr val="accent1">
                  <a:tint val="100000"/>
                  <a:shade val="100000"/>
                  <a:satMod val="130000"/>
                  <a:alpha val="16000"/>
                </a:schemeClr>
              </a:gs>
              <a:gs pos="100000">
                <a:schemeClr val="accent1">
                  <a:tint val="50000"/>
                  <a:shade val="100000"/>
                  <a:satMod val="350000"/>
                </a:schemeClr>
              </a:gs>
            </a:gsLst>
            <a:lin ang="5400000" scaled="0"/>
            <a:tileRect/>
          </a:gra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460" name="Footer Placeholder 6"/>
          <p:cNvSpPr txBox="1">
            <a:spLocks noGrp="1"/>
          </p:cNvSpPr>
          <p:nvPr/>
        </p:nvSpPr>
        <p:spPr bwMode="auto">
          <a:xfrm>
            <a:off x="546100" y="6356350"/>
            <a:ext cx="47450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000" dirty="0">
                <a:solidFill>
                  <a:srgbClr val="0E386C"/>
                </a:solidFill>
                <a:latin typeface="ITC Eras Std Medium" charset="0"/>
              </a:rPr>
              <a:t>|  Leading the Nation in Transportation Excellence  |  www.mass.gov/massdot </a:t>
            </a:r>
          </a:p>
        </p:txBody>
      </p:sp>
      <p:sp>
        <p:nvSpPr>
          <p:cNvPr id="19461" name="Slide Number Placeholder 5"/>
          <p:cNvSpPr txBox="1">
            <a:spLocks noGrp="1"/>
          </p:cNvSpPr>
          <p:nvPr/>
        </p:nvSpPr>
        <p:spPr bwMode="auto">
          <a:xfrm>
            <a:off x="180975" y="6356350"/>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A213D3CA-306A-4A54-ACA1-4E1FFE3D3109}" type="slidenum">
              <a:rPr lang="en-US" altLang="en-US" sz="1000">
                <a:solidFill>
                  <a:srgbClr val="0E386C"/>
                </a:solidFill>
                <a:latin typeface="ITC Eras Std Medium" charset="0"/>
              </a:rPr>
              <a:pPr eaLnBrk="1" hangingPunct="1">
                <a:spcBef>
                  <a:spcPct val="0"/>
                </a:spcBef>
                <a:buFontTx/>
                <a:buNone/>
              </a:pPr>
              <a:t>5</a:t>
            </a:fld>
            <a:endParaRPr lang="en-US" altLang="en-US" sz="1000" dirty="0">
              <a:solidFill>
                <a:srgbClr val="0E386C"/>
              </a:solidFill>
              <a:latin typeface="ITC Eras Std Medium" charset="0"/>
            </a:endParaRPr>
          </a:p>
        </p:txBody>
      </p:sp>
      <p:sp>
        <p:nvSpPr>
          <p:cNvPr id="19462" name="TextBox 7"/>
          <p:cNvSpPr txBox="1">
            <a:spLocks noChangeArrowheads="1"/>
          </p:cNvSpPr>
          <p:nvPr/>
        </p:nvSpPr>
        <p:spPr bwMode="auto">
          <a:xfrm>
            <a:off x="609600" y="2971800"/>
            <a:ext cx="7924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800100" indent="-342900" eaLnBrk="0" hangingPunct="0">
              <a:spcBef>
                <a:spcPct val="20000"/>
              </a:spcBef>
              <a:buFont typeface="Arial" charset="0"/>
              <a:buChar char="–"/>
              <a:defRPr sz="2800">
                <a:solidFill>
                  <a:schemeClr val="tx1"/>
                </a:solidFill>
                <a:latin typeface="Calibri" pitchFamily="34" charset="0"/>
              </a:defRPr>
            </a:lvl2pPr>
            <a:lvl3pPr marL="1257300" indent="-3429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indent="0" algn="ctr" eaLnBrk="1" hangingPunct="1">
              <a:spcBef>
                <a:spcPct val="0"/>
              </a:spcBef>
              <a:buNone/>
            </a:pPr>
            <a:r>
              <a:rPr lang="en-US" altLang="en-US" sz="7200" b="1" dirty="0">
                <a:solidFill>
                  <a:srgbClr val="0070C0"/>
                </a:solidFill>
                <a:latin typeface="Times New Roman" pitchFamily="18" charset="0"/>
                <a:cs typeface="Times New Roman" pitchFamily="18" charset="0"/>
              </a:rPr>
              <a:t>REQUIREMENTS</a:t>
            </a:r>
          </a:p>
        </p:txBody>
      </p:sp>
    </p:spTree>
    <p:extLst>
      <p:ext uri="{BB962C8B-B14F-4D97-AF65-F5344CB8AC3E}">
        <p14:creationId xmlns:p14="http://schemas.microsoft.com/office/powerpoint/2010/main" val="1590779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50825"/>
            <a:ext cx="8229600" cy="587375"/>
          </a:xfrm>
        </p:spPr>
        <p:txBody>
          <a:bodyPr anchor="t"/>
          <a:lstStyle/>
          <a:p>
            <a:pPr algn="l" eaLnBrk="1" hangingPunct="1"/>
            <a:r>
              <a:rPr lang="en-US" altLang="en-US" sz="3200" dirty="0">
                <a:solidFill>
                  <a:srgbClr val="339966"/>
                </a:solidFill>
                <a:latin typeface="Eras Bold ITC" pitchFamily="34" charset="0"/>
              </a:rPr>
              <a:t>Prequalification:</a:t>
            </a:r>
            <a:br>
              <a:rPr lang="en-US" altLang="en-US" sz="3200" dirty="0">
                <a:solidFill>
                  <a:srgbClr val="339966"/>
                </a:solidFill>
                <a:latin typeface="Eras Bold ITC" pitchFamily="34" charset="0"/>
              </a:rPr>
            </a:br>
            <a:r>
              <a:rPr lang="en-US" altLang="en-US" sz="3200" dirty="0">
                <a:solidFill>
                  <a:srgbClr val="339966"/>
                </a:solidFill>
                <a:latin typeface="Eras Bold ITC" pitchFamily="34" charset="0"/>
              </a:rPr>
              <a:t>Architects &amp; Engineers Review Board</a:t>
            </a:r>
            <a:endParaRPr lang="en-US" altLang="en-US" sz="2800" dirty="0">
              <a:solidFill>
                <a:srgbClr val="339966"/>
              </a:solidFill>
              <a:latin typeface="Eras Bold ITC" pitchFamily="34" charset="0"/>
            </a:endParaRPr>
          </a:p>
        </p:txBody>
      </p:sp>
      <p:sp>
        <p:nvSpPr>
          <p:cNvPr id="9" name="Rectangle 8"/>
          <p:cNvSpPr/>
          <p:nvPr/>
        </p:nvSpPr>
        <p:spPr>
          <a:xfrm>
            <a:off x="546100" y="1400175"/>
            <a:ext cx="7954963" cy="47625"/>
          </a:xfrm>
          <a:prstGeom prst="rect">
            <a:avLst/>
          </a:prstGeom>
          <a:gradFill flip="none" rotWithShape="1">
            <a:gsLst>
              <a:gs pos="0">
                <a:schemeClr val="accent1">
                  <a:tint val="100000"/>
                  <a:shade val="100000"/>
                  <a:satMod val="130000"/>
                  <a:alpha val="16000"/>
                </a:schemeClr>
              </a:gs>
              <a:gs pos="100000">
                <a:schemeClr val="accent1">
                  <a:tint val="50000"/>
                  <a:shade val="100000"/>
                  <a:satMod val="350000"/>
                </a:schemeClr>
              </a:gs>
            </a:gsLst>
            <a:lin ang="5400000" scaled="0"/>
            <a:tileRect/>
          </a:gra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148" name="Footer Placeholder 6"/>
          <p:cNvSpPr txBox="1">
            <a:spLocks noGrp="1"/>
          </p:cNvSpPr>
          <p:nvPr/>
        </p:nvSpPr>
        <p:spPr bwMode="auto">
          <a:xfrm>
            <a:off x="546100" y="6356350"/>
            <a:ext cx="47450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000" dirty="0">
                <a:solidFill>
                  <a:srgbClr val="0E386C"/>
                </a:solidFill>
                <a:latin typeface="ITC Eras Std Medium" charset="0"/>
              </a:rPr>
              <a:t>|  Leading the Nation in Transportation Excellence  |  www.mass.gov/massdot </a:t>
            </a:r>
          </a:p>
        </p:txBody>
      </p:sp>
      <p:sp>
        <p:nvSpPr>
          <p:cNvPr id="6149" name="Slide Number Placeholder 5"/>
          <p:cNvSpPr txBox="1">
            <a:spLocks noGrp="1"/>
          </p:cNvSpPr>
          <p:nvPr/>
        </p:nvSpPr>
        <p:spPr bwMode="auto">
          <a:xfrm>
            <a:off x="180975" y="6356350"/>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2B7C4E24-1DA6-423D-BFAE-0E1B73B1289F}" type="slidenum">
              <a:rPr lang="en-US" altLang="en-US" sz="1000">
                <a:solidFill>
                  <a:srgbClr val="0E386C"/>
                </a:solidFill>
                <a:latin typeface="ITC Eras Std Medium" charset="0"/>
              </a:rPr>
              <a:pPr eaLnBrk="1" hangingPunct="1">
                <a:spcBef>
                  <a:spcPct val="0"/>
                </a:spcBef>
                <a:buFontTx/>
                <a:buNone/>
              </a:pPr>
              <a:t>6</a:t>
            </a:fld>
            <a:endParaRPr lang="en-US" altLang="en-US" sz="1000" dirty="0">
              <a:solidFill>
                <a:srgbClr val="0E386C"/>
              </a:solidFill>
              <a:latin typeface="ITC Eras Std Medium" charset="0"/>
            </a:endParaRPr>
          </a:p>
        </p:txBody>
      </p:sp>
      <p:sp>
        <p:nvSpPr>
          <p:cNvPr id="6150" name="TextBox 7"/>
          <p:cNvSpPr txBox="1">
            <a:spLocks noChangeArrowheads="1"/>
          </p:cNvSpPr>
          <p:nvPr/>
        </p:nvSpPr>
        <p:spPr bwMode="auto">
          <a:xfrm>
            <a:off x="4267200" y="1676400"/>
            <a:ext cx="4724400" cy="375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latin typeface="Arial" charset="0"/>
                <a:cs typeface="Arial" charset="0"/>
              </a:rPr>
              <a:t>Intelligent Transportation Systems</a:t>
            </a:r>
          </a:p>
          <a:p>
            <a:pPr eaLnBrk="1" hangingPunct="1">
              <a:spcBef>
                <a:spcPct val="0"/>
              </a:spcBef>
              <a:buFontTx/>
              <a:buNone/>
            </a:pPr>
            <a:r>
              <a:rPr lang="en-US" altLang="en-US" sz="1400" dirty="0">
                <a:latin typeface="Arial" charset="0"/>
                <a:cs typeface="Arial" charset="0"/>
              </a:rPr>
              <a:t>Transit and Rail Systems Design</a:t>
            </a:r>
          </a:p>
          <a:p>
            <a:pPr eaLnBrk="1" hangingPunct="1">
              <a:spcBef>
                <a:spcPct val="0"/>
              </a:spcBef>
              <a:buFontTx/>
              <a:buNone/>
            </a:pPr>
            <a:r>
              <a:rPr lang="en-US" altLang="en-US" sz="1400" dirty="0">
                <a:latin typeface="Arial" charset="0"/>
                <a:cs typeface="Arial" charset="0"/>
              </a:rPr>
              <a:t>Subsurface Utility Engineering</a:t>
            </a:r>
          </a:p>
          <a:p>
            <a:pPr eaLnBrk="1" hangingPunct="1">
              <a:spcBef>
                <a:spcPct val="0"/>
              </a:spcBef>
              <a:buFontTx/>
              <a:buNone/>
            </a:pPr>
            <a:r>
              <a:rPr lang="en-US" altLang="en-US" sz="1400" dirty="0">
                <a:latin typeface="Arial" charset="0"/>
                <a:cs typeface="Arial" charset="0"/>
              </a:rPr>
              <a:t>Value Engineering</a:t>
            </a:r>
          </a:p>
          <a:p>
            <a:pPr eaLnBrk="1" hangingPunct="1">
              <a:spcBef>
                <a:spcPct val="0"/>
              </a:spcBef>
              <a:buFontTx/>
              <a:buNone/>
            </a:pPr>
            <a:r>
              <a:rPr lang="en-US" altLang="en-US" sz="1400" dirty="0">
                <a:latin typeface="Arial" charset="0"/>
                <a:cs typeface="Arial" charset="0"/>
              </a:rPr>
              <a:t>Cultural Resources</a:t>
            </a:r>
          </a:p>
          <a:p>
            <a:pPr eaLnBrk="1" hangingPunct="1">
              <a:spcBef>
                <a:spcPct val="0"/>
              </a:spcBef>
              <a:buFontTx/>
              <a:buNone/>
            </a:pPr>
            <a:r>
              <a:rPr lang="en-US" altLang="en-US" sz="1400" dirty="0">
                <a:latin typeface="Arial" charset="0"/>
                <a:cs typeface="Arial" charset="0"/>
              </a:rPr>
              <a:t>Hazardous Waste – Site Investigation &amp;  Assessment</a:t>
            </a:r>
          </a:p>
          <a:p>
            <a:pPr eaLnBrk="1" hangingPunct="1">
              <a:spcBef>
                <a:spcPct val="0"/>
              </a:spcBef>
              <a:buFontTx/>
              <a:buNone/>
            </a:pPr>
            <a:r>
              <a:rPr lang="en-US" altLang="en-US" sz="1400" dirty="0">
                <a:latin typeface="Arial" charset="0"/>
                <a:cs typeface="Arial" charset="0"/>
              </a:rPr>
              <a:t>Hazardous Waste – Remediation</a:t>
            </a:r>
          </a:p>
          <a:p>
            <a:pPr eaLnBrk="1" hangingPunct="1">
              <a:spcBef>
                <a:spcPct val="0"/>
              </a:spcBef>
              <a:buFontTx/>
              <a:buNone/>
            </a:pPr>
            <a:r>
              <a:rPr lang="en-US" altLang="en-US" sz="1400" dirty="0">
                <a:latin typeface="Arial" charset="0"/>
                <a:cs typeface="Arial" charset="0"/>
              </a:rPr>
              <a:t>Wetlands – Delineation and Assessment</a:t>
            </a:r>
          </a:p>
          <a:p>
            <a:pPr eaLnBrk="1" hangingPunct="1">
              <a:spcBef>
                <a:spcPct val="0"/>
              </a:spcBef>
              <a:buFontTx/>
              <a:buNone/>
            </a:pPr>
            <a:r>
              <a:rPr lang="en-US" altLang="en-US" sz="1400" dirty="0">
                <a:latin typeface="Arial" charset="0"/>
                <a:cs typeface="Arial" charset="0"/>
              </a:rPr>
              <a:t>Wetlands – Mitigation</a:t>
            </a:r>
          </a:p>
          <a:p>
            <a:pPr eaLnBrk="1" hangingPunct="1">
              <a:spcBef>
                <a:spcPct val="0"/>
              </a:spcBef>
              <a:buFontTx/>
              <a:buNone/>
            </a:pPr>
            <a:r>
              <a:rPr lang="en-US" altLang="en-US" sz="1400" dirty="0">
                <a:latin typeface="Arial" charset="0"/>
                <a:cs typeface="Arial" charset="0"/>
              </a:rPr>
              <a:t>Water Quality – Assessment</a:t>
            </a:r>
          </a:p>
          <a:p>
            <a:pPr eaLnBrk="1" hangingPunct="1">
              <a:spcBef>
                <a:spcPct val="0"/>
              </a:spcBef>
              <a:buFontTx/>
              <a:buNone/>
            </a:pPr>
            <a:r>
              <a:rPr lang="en-US" altLang="en-US" sz="1400" dirty="0">
                <a:latin typeface="Arial" charset="0"/>
                <a:cs typeface="Arial" charset="0"/>
              </a:rPr>
              <a:t>Water Quality – Mitigation</a:t>
            </a:r>
          </a:p>
          <a:p>
            <a:pPr eaLnBrk="1" hangingPunct="1">
              <a:spcBef>
                <a:spcPct val="0"/>
              </a:spcBef>
              <a:buFontTx/>
              <a:buNone/>
            </a:pPr>
            <a:r>
              <a:rPr lang="en-US" altLang="en-US" sz="1400" dirty="0">
                <a:latin typeface="Arial" charset="0"/>
                <a:cs typeface="Arial" charset="0"/>
              </a:rPr>
              <a:t>Air Quality</a:t>
            </a:r>
          </a:p>
          <a:p>
            <a:pPr eaLnBrk="1" hangingPunct="1">
              <a:spcBef>
                <a:spcPct val="0"/>
              </a:spcBef>
              <a:buFontTx/>
              <a:buNone/>
            </a:pPr>
            <a:r>
              <a:rPr lang="en-US" altLang="en-US" sz="1400" dirty="0">
                <a:latin typeface="Arial" charset="0"/>
                <a:cs typeface="Arial" charset="0"/>
              </a:rPr>
              <a:t>Noise Studies</a:t>
            </a:r>
          </a:p>
          <a:p>
            <a:pPr eaLnBrk="1" hangingPunct="1">
              <a:spcBef>
                <a:spcPct val="0"/>
              </a:spcBef>
              <a:buFontTx/>
              <a:buNone/>
            </a:pPr>
            <a:r>
              <a:rPr lang="en-US" altLang="en-US" sz="1400" dirty="0">
                <a:latin typeface="Arial" charset="0"/>
                <a:cs typeface="Arial" charset="0"/>
              </a:rPr>
              <a:t>Engineering Field Survey</a:t>
            </a:r>
          </a:p>
          <a:p>
            <a:pPr eaLnBrk="1" hangingPunct="1">
              <a:spcBef>
                <a:spcPct val="0"/>
              </a:spcBef>
              <a:buFontTx/>
              <a:buNone/>
            </a:pPr>
            <a:r>
              <a:rPr lang="en-US" altLang="en-US" sz="1400" b="1" dirty="0">
                <a:solidFill>
                  <a:srgbClr val="00A249"/>
                </a:solidFill>
                <a:latin typeface="Arial" charset="0"/>
                <a:cs typeface="Arial" charset="0"/>
              </a:rPr>
              <a:t>Total Station AutoCAD Base Plan Services</a:t>
            </a:r>
          </a:p>
          <a:p>
            <a:pPr eaLnBrk="1" hangingPunct="1">
              <a:spcBef>
                <a:spcPct val="0"/>
              </a:spcBef>
              <a:buFontTx/>
              <a:buNone/>
            </a:pPr>
            <a:r>
              <a:rPr lang="en-US" altLang="en-US" sz="1400" dirty="0">
                <a:latin typeface="Arial" charset="0"/>
                <a:cs typeface="Arial" charset="0"/>
              </a:rPr>
              <a:t>Layout Documentation Preparation</a:t>
            </a:r>
          </a:p>
          <a:p>
            <a:pPr eaLnBrk="1" hangingPunct="1">
              <a:spcBef>
                <a:spcPct val="0"/>
              </a:spcBef>
              <a:buFontTx/>
              <a:buNone/>
            </a:pPr>
            <a:r>
              <a:rPr lang="en-US" altLang="en-US" sz="1400" dirty="0">
                <a:latin typeface="Arial" charset="0"/>
                <a:cs typeface="Arial" charset="0"/>
              </a:rPr>
              <a:t>Photogrammetry</a:t>
            </a:r>
          </a:p>
        </p:txBody>
      </p:sp>
      <p:sp>
        <p:nvSpPr>
          <p:cNvPr id="6151" name="TextBox 9"/>
          <p:cNvSpPr txBox="1">
            <a:spLocks noChangeArrowheads="1"/>
          </p:cNvSpPr>
          <p:nvPr/>
        </p:nvSpPr>
        <p:spPr bwMode="auto">
          <a:xfrm>
            <a:off x="546100" y="1681163"/>
            <a:ext cx="3568700" cy="418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latin typeface="Arial" charset="0"/>
                <a:cs typeface="Arial" charset="0"/>
              </a:rPr>
              <a:t>Major Environmental Documentation</a:t>
            </a:r>
          </a:p>
          <a:p>
            <a:pPr eaLnBrk="1" hangingPunct="1">
              <a:spcBef>
                <a:spcPct val="0"/>
              </a:spcBef>
              <a:buFontTx/>
              <a:buNone/>
            </a:pPr>
            <a:r>
              <a:rPr lang="en-US" altLang="en-US" sz="1400" dirty="0">
                <a:latin typeface="Arial" charset="0"/>
                <a:cs typeface="Arial" charset="0"/>
              </a:rPr>
              <a:t>Basic Roadway Design</a:t>
            </a:r>
          </a:p>
          <a:p>
            <a:pPr eaLnBrk="1" hangingPunct="1">
              <a:spcBef>
                <a:spcPct val="0"/>
              </a:spcBef>
              <a:buFontTx/>
              <a:buNone/>
            </a:pPr>
            <a:r>
              <a:rPr lang="en-US" altLang="en-US" sz="1400" dirty="0">
                <a:latin typeface="Arial" charset="0"/>
                <a:cs typeface="Arial" charset="0"/>
              </a:rPr>
              <a:t>Intermediate Roadway Design</a:t>
            </a:r>
          </a:p>
          <a:p>
            <a:pPr eaLnBrk="1" hangingPunct="1">
              <a:spcBef>
                <a:spcPct val="0"/>
              </a:spcBef>
              <a:buFontTx/>
              <a:buNone/>
            </a:pPr>
            <a:r>
              <a:rPr lang="en-US" altLang="en-US" sz="1400" dirty="0">
                <a:latin typeface="Arial" charset="0"/>
                <a:cs typeface="Arial" charset="0"/>
              </a:rPr>
              <a:t>Complex Roadway Design</a:t>
            </a:r>
          </a:p>
          <a:p>
            <a:pPr eaLnBrk="1" hangingPunct="1">
              <a:spcBef>
                <a:spcPct val="0"/>
              </a:spcBef>
              <a:buFontTx/>
              <a:buNone/>
            </a:pPr>
            <a:r>
              <a:rPr lang="en-US" altLang="en-US" sz="1400" dirty="0">
                <a:latin typeface="Arial" charset="0"/>
                <a:cs typeface="Arial" charset="0"/>
              </a:rPr>
              <a:t>Basic Bridge Design/Rating</a:t>
            </a:r>
          </a:p>
          <a:p>
            <a:pPr eaLnBrk="1" hangingPunct="1">
              <a:spcBef>
                <a:spcPct val="0"/>
              </a:spcBef>
              <a:buFontTx/>
              <a:buNone/>
            </a:pPr>
            <a:r>
              <a:rPr lang="en-US" altLang="en-US" sz="1400" dirty="0">
                <a:latin typeface="Arial" charset="0"/>
                <a:cs typeface="Arial" charset="0"/>
              </a:rPr>
              <a:t>Intermediate Bridge Design/Rating</a:t>
            </a:r>
          </a:p>
          <a:p>
            <a:pPr eaLnBrk="1" hangingPunct="1">
              <a:spcBef>
                <a:spcPct val="0"/>
              </a:spcBef>
              <a:buFontTx/>
              <a:buNone/>
            </a:pPr>
            <a:r>
              <a:rPr lang="en-US" altLang="en-US" sz="1400" dirty="0">
                <a:latin typeface="Arial" charset="0"/>
                <a:cs typeface="Arial" charset="0"/>
              </a:rPr>
              <a:t>Complex Bridge Design/Rating</a:t>
            </a:r>
          </a:p>
          <a:p>
            <a:pPr eaLnBrk="1" hangingPunct="1">
              <a:spcBef>
                <a:spcPct val="0"/>
              </a:spcBef>
              <a:buFontTx/>
              <a:buNone/>
            </a:pPr>
            <a:r>
              <a:rPr lang="en-US" altLang="en-US" sz="1400" dirty="0">
                <a:latin typeface="Arial" charset="0"/>
                <a:cs typeface="Arial" charset="0"/>
              </a:rPr>
              <a:t>NBIS Bridge Inspection</a:t>
            </a:r>
          </a:p>
          <a:p>
            <a:pPr eaLnBrk="1" hangingPunct="1">
              <a:spcBef>
                <a:spcPct val="0"/>
              </a:spcBef>
              <a:buFontTx/>
              <a:buNone/>
            </a:pPr>
            <a:r>
              <a:rPr lang="en-US" altLang="en-US" sz="1400" dirty="0">
                <a:latin typeface="Arial" charset="0"/>
                <a:cs typeface="Arial" charset="0"/>
              </a:rPr>
              <a:t>Movable Bridge Design/Rating</a:t>
            </a:r>
          </a:p>
          <a:p>
            <a:pPr eaLnBrk="1" hangingPunct="1">
              <a:spcBef>
                <a:spcPct val="0"/>
              </a:spcBef>
              <a:buFontTx/>
              <a:buNone/>
            </a:pPr>
            <a:r>
              <a:rPr lang="en-US" altLang="en-US" sz="1400" dirty="0">
                <a:latin typeface="Arial" charset="0"/>
                <a:cs typeface="Arial" charset="0"/>
              </a:rPr>
              <a:t>Movable Bridge Inspection</a:t>
            </a:r>
          </a:p>
          <a:p>
            <a:pPr eaLnBrk="1" hangingPunct="1">
              <a:spcBef>
                <a:spcPct val="0"/>
              </a:spcBef>
              <a:buFontTx/>
              <a:buNone/>
            </a:pPr>
            <a:r>
              <a:rPr lang="en-US" altLang="en-US" sz="1400" dirty="0">
                <a:latin typeface="Arial" charset="0"/>
                <a:cs typeface="Arial" charset="0"/>
              </a:rPr>
              <a:t>Traffic Operations Studies and Design</a:t>
            </a:r>
          </a:p>
          <a:p>
            <a:pPr eaLnBrk="1" hangingPunct="1">
              <a:spcBef>
                <a:spcPct val="0"/>
              </a:spcBef>
              <a:buFontTx/>
              <a:buNone/>
            </a:pPr>
            <a:r>
              <a:rPr lang="en-US" altLang="en-US" sz="1400" dirty="0">
                <a:latin typeface="Arial" charset="0"/>
                <a:cs typeface="Arial" charset="0"/>
              </a:rPr>
              <a:t>Geotechnical Engineering</a:t>
            </a:r>
          </a:p>
          <a:p>
            <a:pPr eaLnBrk="1" hangingPunct="1">
              <a:spcBef>
                <a:spcPct val="0"/>
              </a:spcBef>
              <a:buFontTx/>
              <a:buNone/>
            </a:pPr>
            <a:r>
              <a:rPr lang="en-US" altLang="en-US" sz="1400" dirty="0">
                <a:latin typeface="Arial" charset="0"/>
                <a:cs typeface="Arial" charset="0"/>
              </a:rPr>
              <a:t>Construction Oversight</a:t>
            </a:r>
          </a:p>
          <a:p>
            <a:pPr eaLnBrk="1" hangingPunct="1">
              <a:spcBef>
                <a:spcPct val="0"/>
              </a:spcBef>
              <a:buFontTx/>
              <a:buNone/>
            </a:pPr>
            <a:r>
              <a:rPr lang="en-US" altLang="en-US" sz="1400" dirty="0">
                <a:latin typeface="Arial" charset="0"/>
                <a:cs typeface="Arial" charset="0"/>
              </a:rPr>
              <a:t>Construction Contract Assistance</a:t>
            </a:r>
          </a:p>
          <a:p>
            <a:pPr eaLnBrk="1" hangingPunct="1">
              <a:spcBef>
                <a:spcPct val="0"/>
              </a:spcBef>
              <a:buFontTx/>
              <a:buNone/>
            </a:pPr>
            <a:r>
              <a:rPr lang="en-US" altLang="en-US" sz="1400" dirty="0">
                <a:latin typeface="Arial" charset="0"/>
                <a:cs typeface="Arial" charset="0"/>
              </a:rPr>
              <a:t>Hydraulics and Hydrology</a:t>
            </a:r>
          </a:p>
          <a:p>
            <a:pPr eaLnBrk="1" hangingPunct="1">
              <a:spcBef>
                <a:spcPct val="0"/>
              </a:spcBef>
              <a:buFontTx/>
              <a:buNone/>
            </a:pPr>
            <a:r>
              <a:rPr lang="en-US" altLang="en-US" sz="1400" dirty="0">
                <a:latin typeface="Arial" charset="0"/>
                <a:cs typeface="Arial" charset="0"/>
              </a:rPr>
              <a:t>Materials Inspection and Testing</a:t>
            </a:r>
          </a:p>
          <a:p>
            <a:pPr eaLnBrk="1" hangingPunct="1">
              <a:spcBef>
                <a:spcPct val="0"/>
              </a:spcBef>
              <a:buFontTx/>
              <a:buNone/>
            </a:pPr>
            <a:r>
              <a:rPr lang="en-US" altLang="en-US" sz="1400" dirty="0">
                <a:latin typeface="Arial" charset="0"/>
                <a:cs typeface="Arial" charset="0"/>
              </a:rPr>
              <a:t>Architecture</a:t>
            </a:r>
          </a:p>
          <a:p>
            <a:pPr eaLnBrk="1" hangingPunct="1">
              <a:spcBef>
                <a:spcPct val="0"/>
              </a:spcBef>
              <a:buFontTx/>
              <a:buNone/>
            </a:pPr>
            <a:r>
              <a:rPr lang="en-US" altLang="en-US" sz="1400" dirty="0">
                <a:latin typeface="Arial" charset="0"/>
                <a:cs typeface="Arial" charset="0"/>
              </a:rPr>
              <a:t>Landscape Architecture</a:t>
            </a:r>
          </a:p>
          <a:p>
            <a:pPr eaLnBrk="1" hangingPunct="1">
              <a:spcBef>
                <a:spcPct val="0"/>
              </a:spcBef>
              <a:buFontTx/>
              <a:buNone/>
            </a:pPr>
            <a:r>
              <a:rPr lang="en-US" altLang="en-US" sz="1400" dirty="0">
                <a:latin typeface="Arial" charset="0"/>
                <a:cs typeface="Arial" charset="0"/>
              </a:rPr>
              <a:t>Transportation Planning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04800"/>
            <a:ext cx="8382000" cy="587375"/>
          </a:xfrm>
        </p:spPr>
        <p:txBody>
          <a:bodyPr anchor="t"/>
          <a:lstStyle/>
          <a:p>
            <a:pPr algn="l"/>
            <a:r>
              <a:rPr lang="en-US" altLang="en-US" sz="3600" dirty="0">
                <a:solidFill>
                  <a:srgbClr val="00A249"/>
                </a:solidFill>
                <a:latin typeface="Eras Bold ITC" pitchFamily="34" charset="0"/>
                <a:cs typeface="Arial" charset="0"/>
              </a:rPr>
              <a:t>S2- Total Station AutoCAD Base Plan Services</a:t>
            </a:r>
          </a:p>
        </p:txBody>
      </p:sp>
      <p:sp>
        <p:nvSpPr>
          <p:cNvPr id="9" name="Rectangle 8"/>
          <p:cNvSpPr/>
          <p:nvPr/>
        </p:nvSpPr>
        <p:spPr>
          <a:xfrm>
            <a:off x="546099" y="1447800"/>
            <a:ext cx="7954963" cy="47625"/>
          </a:xfrm>
          <a:prstGeom prst="rect">
            <a:avLst/>
          </a:prstGeom>
          <a:gradFill flip="none" rotWithShape="1">
            <a:gsLst>
              <a:gs pos="0">
                <a:schemeClr val="accent1">
                  <a:tint val="100000"/>
                  <a:shade val="100000"/>
                  <a:satMod val="130000"/>
                  <a:alpha val="16000"/>
                </a:schemeClr>
              </a:gs>
              <a:gs pos="100000">
                <a:schemeClr val="accent1">
                  <a:tint val="50000"/>
                  <a:shade val="100000"/>
                  <a:satMod val="350000"/>
                </a:schemeClr>
              </a:gs>
            </a:gsLst>
            <a:lin ang="5400000" scaled="0"/>
            <a:tileRect/>
          </a:gra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172" name="Footer Placeholder 6"/>
          <p:cNvSpPr txBox="1">
            <a:spLocks noGrp="1"/>
          </p:cNvSpPr>
          <p:nvPr/>
        </p:nvSpPr>
        <p:spPr bwMode="auto">
          <a:xfrm>
            <a:off x="546100" y="6356350"/>
            <a:ext cx="47450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000" dirty="0">
                <a:solidFill>
                  <a:srgbClr val="0E386C"/>
                </a:solidFill>
                <a:latin typeface="ITC Eras Std Medium" charset="0"/>
              </a:rPr>
              <a:t>|  Leading the Nation in Transportation Excellence  |  www.mass.gov/massdot </a:t>
            </a:r>
          </a:p>
        </p:txBody>
      </p:sp>
      <p:sp>
        <p:nvSpPr>
          <p:cNvPr id="7173" name="Slide Number Placeholder 5"/>
          <p:cNvSpPr txBox="1">
            <a:spLocks noGrp="1"/>
          </p:cNvSpPr>
          <p:nvPr/>
        </p:nvSpPr>
        <p:spPr bwMode="auto">
          <a:xfrm>
            <a:off x="180975" y="6356350"/>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DB7C41CF-076C-46E9-A7A7-2E900EE24CA2}" type="slidenum">
              <a:rPr lang="en-US" altLang="en-US" sz="1000">
                <a:solidFill>
                  <a:srgbClr val="0E386C"/>
                </a:solidFill>
                <a:latin typeface="ITC Eras Std Medium" charset="0"/>
              </a:rPr>
              <a:pPr eaLnBrk="1" hangingPunct="1">
                <a:spcBef>
                  <a:spcPct val="0"/>
                </a:spcBef>
                <a:buFontTx/>
                <a:buNone/>
              </a:pPr>
              <a:t>7</a:t>
            </a:fld>
            <a:endParaRPr lang="en-US" altLang="en-US" sz="1000" dirty="0">
              <a:solidFill>
                <a:srgbClr val="0E386C"/>
              </a:solidFill>
              <a:latin typeface="ITC Eras Std Medium" charset="0"/>
            </a:endParaRPr>
          </a:p>
        </p:txBody>
      </p:sp>
      <p:sp>
        <p:nvSpPr>
          <p:cNvPr id="7174" name="Rectangle 16"/>
          <p:cNvSpPr>
            <a:spLocks noChangeArrowheads="1"/>
          </p:cNvSpPr>
          <p:nvPr/>
        </p:nvSpPr>
        <p:spPr bwMode="auto">
          <a:xfrm>
            <a:off x="601229" y="1752600"/>
            <a:ext cx="8175625" cy="4007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pPr>
            <a:r>
              <a:rPr lang="en-US" altLang="en-US" sz="2400" dirty="0">
                <a:latin typeface="Times New Roman" pitchFamily="18" charset="0"/>
                <a:cs typeface="Times New Roman" pitchFamily="18" charset="0"/>
              </a:rPr>
              <a:t>Massachusetts Professional Land Surveyor in direct charge and supervision in accordance with 250 CMR 2.00 – 7.00</a:t>
            </a:r>
          </a:p>
          <a:p>
            <a:r>
              <a:rPr lang="en-US" altLang="en-US" sz="2400" dirty="0">
                <a:latin typeface="Times New Roman" pitchFamily="18" charset="0"/>
                <a:cs typeface="Times New Roman" pitchFamily="18" charset="0"/>
              </a:rPr>
              <a:t>Experience g</a:t>
            </a:r>
            <a:r>
              <a:rPr lang="en-US" sz="2400" dirty="0">
                <a:latin typeface="Times New Roman" panose="02020603050405020304" pitchFamily="18" charset="0"/>
                <a:cs typeface="Times New Roman" panose="02020603050405020304" pitchFamily="18" charset="0"/>
              </a:rPr>
              <a:t>athering field survey data electronically in AutoCAD Civil 3D format </a:t>
            </a:r>
          </a:p>
          <a:p>
            <a:r>
              <a:rPr lang="en-US" altLang="en-US" sz="2400" dirty="0">
                <a:latin typeface="Times New Roman" pitchFamily="18" charset="0"/>
                <a:cs typeface="Times New Roman" pitchFamily="18" charset="0"/>
              </a:rPr>
              <a:t>Knowledge of </a:t>
            </a:r>
            <a:r>
              <a:rPr lang="en-US" sz="2400" dirty="0">
                <a:latin typeface="Times New Roman" panose="02020603050405020304" pitchFamily="18" charset="0"/>
                <a:cs typeface="Times New Roman" panose="02020603050405020304" pitchFamily="18" charset="0"/>
              </a:rPr>
              <a:t>250 CMR 6.00: Land Surveying Procedures and Standards; M.G.L. Ch. 81 – State Highways; the MassDOT Survey Manual; and MassDOT Field Survey Guidelines and Base Plan Requirements </a:t>
            </a:r>
          </a:p>
          <a:p>
            <a:r>
              <a:rPr lang="en-US" sz="2400" dirty="0">
                <a:latin typeface="Times New Roman" panose="02020603050405020304" pitchFamily="18" charset="0"/>
                <a:cs typeface="Times New Roman" panose="02020603050405020304" pitchFamily="18" charset="0"/>
              </a:rPr>
              <a:t>Deliver fully edited AutoCAD Civil 3D drawing files and all other data output project files.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304800"/>
            <a:ext cx="9067800" cy="587375"/>
          </a:xfrm>
        </p:spPr>
        <p:txBody>
          <a:bodyPr anchor="t"/>
          <a:lstStyle/>
          <a:p>
            <a:r>
              <a:rPr lang="en-US" altLang="en-US" sz="3600" dirty="0">
                <a:solidFill>
                  <a:srgbClr val="00A249"/>
                </a:solidFill>
                <a:latin typeface="Eras Bold ITC" pitchFamily="34" charset="0"/>
                <a:cs typeface="Arial" charset="0"/>
              </a:rPr>
              <a:t>Base Plan Documents: Elements</a:t>
            </a:r>
          </a:p>
        </p:txBody>
      </p:sp>
      <p:sp>
        <p:nvSpPr>
          <p:cNvPr id="9" name="Rectangle 8"/>
          <p:cNvSpPr/>
          <p:nvPr/>
        </p:nvSpPr>
        <p:spPr>
          <a:xfrm>
            <a:off x="546100" y="942975"/>
            <a:ext cx="7954963" cy="47625"/>
          </a:xfrm>
          <a:prstGeom prst="rect">
            <a:avLst/>
          </a:prstGeom>
          <a:gradFill flip="none" rotWithShape="1">
            <a:gsLst>
              <a:gs pos="0">
                <a:schemeClr val="accent1">
                  <a:tint val="100000"/>
                  <a:shade val="100000"/>
                  <a:satMod val="130000"/>
                  <a:alpha val="16000"/>
                </a:schemeClr>
              </a:gs>
              <a:gs pos="100000">
                <a:schemeClr val="accent1">
                  <a:tint val="50000"/>
                  <a:shade val="100000"/>
                  <a:satMod val="350000"/>
                </a:schemeClr>
              </a:gs>
            </a:gsLst>
            <a:lin ang="5400000" scaled="0"/>
            <a:tileRect/>
          </a:gra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460" name="Footer Placeholder 6"/>
          <p:cNvSpPr txBox="1">
            <a:spLocks noGrp="1"/>
          </p:cNvSpPr>
          <p:nvPr/>
        </p:nvSpPr>
        <p:spPr bwMode="auto">
          <a:xfrm>
            <a:off x="546100" y="6356350"/>
            <a:ext cx="47450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000" dirty="0">
                <a:solidFill>
                  <a:srgbClr val="0E386C"/>
                </a:solidFill>
                <a:latin typeface="ITC Eras Std Medium" charset="0"/>
              </a:rPr>
              <a:t>|  Leading the Nation in Transportation Excellence  |  www.mass.gov/massdot </a:t>
            </a:r>
          </a:p>
        </p:txBody>
      </p:sp>
      <p:sp>
        <p:nvSpPr>
          <p:cNvPr id="19461" name="Slide Number Placeholder 5"/>
          <p:cNvSpPr txBox="1">
            <a:spLocks noGrp="1"/>
          </p:cNvSpPr>
          <p:nvPr/>
        </p:nvSpPr>
        <p:spPr bwMode="auto">
          <a:xfrm>
            <a:off x="180975" y="6356350"/>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A213D3CA-306A-4A54-ACA1-4E1FFE3D3109}" type="slidenum">
              <a:rPr lang="en-US" altLang="en-US" sz="1000">
                <a:solidFill>
                  <a:srgbClr val="0E386C"/>
                </a:solidFill>
                <a:latin typeface="ITC Eras Std Medium" charset="0"/>
              </a:rPr>
              <a:pPr eaLnBrk="1" hangingPunct="1">
                <a:spcBef>
                  <a:spcPct val="0"/>
                </a:spcBef>
                <a:buFontTx/>
                <a:buNone/>
              </a:pPr>
              <a:t>8</a:t>
            </a:fld>
            <a:endParaRPr lang="en-US" altLang="en-US" sz="1000" dirty="0">
              <a:solidFill>
                <a:srgbClr val="0E386C"/>
              </a:solidFill>
              <a:latin typeface="ITC Eras Std Medium" charset="0"/>
            </a:endParaRPr>
          </a:p>
        </p:txBody>
      </p:sp>
      <p:sp>
        <p:nvSpPr>
          <p:cNvPr id="19462" name="TextBox 7"/>
          <p:cNvSpPr txBox="1">
            <a:spLocks noChangeArrowheads="1"/>
          </p:cNvSpPr>
          <p:nvPr/>
        </p:nvSpPr>
        <p:spPr bwMode="auto">
          <a:xfrm>
            <a:off x="609600" y="1009073"/>
            <a:ext cx="7924800"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800100" indent="-342900" eaLnBrk="0" hangingPunct="0">
              <a:spcBef>
                <a:spcPct val="20000"/>
              </a:spcBef>
              <a:buFont typeface="Arial" charset="0"/>
              <a:buChar char="–"/>
              <a:defRPr sz="2800">
                <a:solidFill>
                  <a:schemeClr val="tx1"/>
                </a:solidFill>
                <a:latin typeface="Calibri" pitchFamily="34" charset="0"/>
              </a:defRPr>
            </a:lvl2pPr>
            <a:lvl3pPr marL="1257300" indent="-3429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pPr>
            <a:r>
              <a:rPr lang="en-US" altLang="en-US" sz="2800" b="1" dirty="0">
                <a:solidFill>
                  <a:srgbClr val="0070C0"/>
                </a:solidFill>
                <a:latin typeface="Times New Roman" pitchFamily="18" charset="0"/>
                <a:cs typeface="Times New Roman" pitchFamily="18" charset="0"/>
              </a:rPr>
              <a:t>Research</a:t>
            </a:r>
          </a:p>
          <a:p>
            <a:pPr marL="457200" lvl="1" indent="0" eaLnBrk="1" hangingPunct="1">
              <a:spcBef>
                <a:spcPct val="0"/>
              </a:spcBef>
              <a:buNone/>
            </a:pPr>
            <a:r>
              <a:rPr lang="en-US" altLang="en-US" sz="2400" dirty="0">
                <a:latin typeface="Times New Roman" pitchFamily="18" charset="0"/>
                <a:cs typeface="Times New Roman" pitchFamily="18" charset="0"/>
              </a:rPr>
              <a:t>The survey or design consultant shall obtain research materials pertinent to the project location. Copies of the following shall be obtained and submitted in suitable electronic format (PDF, TIFF, JPG, XPS, etc.):</a:t>
            </a:r>
          </a:p>
          <a:p>
            <a:pPr lvl="1" eaLnBrk="1" hangingPunct="1">
              <a:spcBef>
                <a:spcPct val="0"/>
              </a:spcBef>
              <a:buFont typeface="Arial" charset="0"/>
              <a:buChar char="•"/>
            </a:pPr>
            <a:r>
              <a:rPr lang="en-US" altLang="en-US" sz="2400" dirty="0">
                <a:latin typeface="Times New Roman" pitchFamily="18" charset="0"/>
                <a:cs typeface="Times New Roman" pitchFamily="18" charset="0"/>
              </a:rPr>
              <a:t>Assessor Information for Abutters</a:t>
            </a:r>
          </a:p>
          <a:p>
            <a:pPr lvl="1" eaLnBrk="1" hangingPunct="1">
              <a:spcBef>
                <a:spcPct val="0"/>
              </a:spcBef>
              <a:buFont typeface="Arial" charset="0"/>
              <a:buChar char="•"/>
            </a:pPr>
            <a:r>
              <a:rPr lang="en-US" altLang="en-US" sz="2400" dirty="0">
                <a:latin typeface="Times New Roman" pitchFamily="18" charset="0"/>
                <a:cs typeface="Times New Roman" pitchFamily="18" charset="0"/>
              </a:rPr>
              <a:t>Roadway layout information, plan and instrument, for State, County and local traveled ways</a:t>
            </a:r>
          </a:p>
          <a:p>
            <a:pPr lvl="1" eaLnBrk="1" hangingPunct="1">
              <a:spcBef>
                <a:spcPct val="0"/>
              </a:spcBef>
              <a:buFont typeface="Arial" charset="0"/>
              <a:buChar char="•"/>
            </a:pPr>
            <a:r>
              <a:rPr lang="en-US" altLang="en-US" sz="2400" dirty="0">
                <a:latin typeface="Times New Roman" pitchFamily="18" charset="0"/>
                <a:cs typeface="Times New Roman" pitchFamily="18" charset="0"/>
              </a:rPr>
              <a:t>Other plans from Registry of Deeds and local government offices (e.g. City/Town/State Engineering Dept.)</a:t>
            </a:r>
          </a:p>
          <a:p>
            <a:pPr lvl="1" eaLnBrk="1" hangingPunct="1">
              <a:spcBef>
                <a:spcPct val="0"/>
              </a:spcBef>
              <a:buFont typeface="Arial" charset="0"/>
              <a:buChar char="•"/>
            </a:pPr>
            <a:r>
              <a:rPr lang="en-US" altLang="en-US" sz="2400" dirty="0">
                <a:latin typeface="Times New Roman" pitchFamily="18" charset="0"/>
                <a:cs typeface="Times New Roman" pitchFamily="18" charset="0"/>
              </a:rPr>
              <a:t>Land Court information (if applicable)</a:t>
            </a:r>
          </a:p>
          <a:p>
            <a:pPr lvl="1" eaLnBrk="1" hangingPunct="1">
              <a:spcBef>
                <a:spcPct val="0"/>
              </a:spcBef>
              <a:buFont typeface="Arial" charset="0"/>
              <a:buChar char="•"/>
            </a:pPr>
            <a:r>
              <a:rPr lang="en-US" altLang="en-US" sz="2400" dirty="0">
                <a:latin typeface="Times New Roman" pitchFamily="18" charset="0"/>
                <a:cs typeface="Times New Roman" pitchFamily="18" charset="0"/>
              </a:rPr>
              <a:t>Utilities</a:t>
            </a:r>
          </a:p>
          <a:p>
            <a:pPr lvl="1" eaLnBrk="1" hangingPunct="1">
              <a:spcBef>
                <a:spcPct val="0"/>
              </a:spcBef>
              <a:buFont typeface="Arial" charset="0"/>
              <a:buChar char="•"/>
            </a:pPr>
            <a:r>
              <a:rPr lang="en-US" altLang="en-US" sz="2400" dirty="0">
                <a:latin typeface="Times New Roman" pitchFamily="18" charset="0"/>
                <a:cs typeface="Times New Roman" pitchFamily="18" charset="0"/>
              </a:rPr>
              <a:t>Floodplain Information (if applicable)</a:t>
            </a:r>
          </a:p>
        </p:txBody>
      </p:sp>
    </p:spTree>
    <p:extLst>
      <p:ext uri="{BB962C8B-B14F-4D97-AF65-F5344CB8AC3E}">
        <p14:creationId xmlns:p14="http://schemas.microsoft.com/office/powerpoint/2010/main" val="2368952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304800"/>
            <a:ext cx="8229600" cy="587375"/>
          </a:xfrm>
        </p:spPr>
        <p:txBody>
          <a:bodyPr anchor="t"/>
          <a:lstStyle/>
          <a:p>
            <a:r>
              <a:rPr lang="en-US" altLang="en-US" sz="3600" dirty="0">
                <a:solidFill>
                  <a:srgbClr val="00A249"/>
                </a:solidFill>
                <a:latin typeface="Eras Bold ITC" pitchFamily="34" charset="0"/>
                <a:cs typeface="Arial" charset="0"/>
              </a:rPr>
              <a:t>Base Plan Documents: Elements</a:t>
            </a:r>
          </a:p>
        </p:txBody>
      </p:sp>
      <p:sp>
        <p:nvSpPr>
          <p:cNvPr id="9" name="Rectangle 8"/>
          <p:cNvSpPr/>
          <p:nvPr/>
        </p:nvSpPr>
        <p:spPr>
          <a:xfrm>
            <a:off x="546100" y="942975"/>
            <a:ext cx="7954963" cy="47625"/>
          </a:xfrm>
          <a:prstGeom prst="rect">
            <a:avLst/>
          </a:prstGeom>
          <a:gradFill flip="none" rotWithShape="1">
            <a:gsLst>
              <a:gs pos="0">
                <a:schemeClr val="accent1">
                  <a:tint val="100000"/>
                  <a:shade val="100000"/>
                  <a:satMod val="130000"/>
                  <a:alpha val="16000"/>
                </a:schemeClr>
              </a:gs>
              <a:gs pos="100000">
                <a:schemeClr val="accent1">
                  <a:tint val="50000"/>
                  <a:shade val="100000"/>
                  <a:satMod val="350000"/>
                </a:schemeClr>
              </a:gs>
            </a:gsLst>
            <a:lin ang="5400000" scaled="0"/>
            <a:tileRect/>
          </a:gra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532" name="Footer Placeholder 6"/>
          <p:cNvSpPr txBox="1">
            <a:spLocks noGrp="1"/>
          </p:cNvSpPr>
          <p:nvPr/>
        </p:nvSpPr>
        <p:spPr bwMode="auto">
          <a:xfrm>
            <a:off x="546100" y="6356350"/>
            <a:ext cx="47450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000" dirty="0">
                <a:solidFill>
                  <a:srgbClr val="0E386C"/>
                </a:solidFill>
                <a:latin typeface="ITC Eras Std Medium" charset="0"/>
              </a:rPr>
              <a:t>|  Leading the Nation in Transportation Excellence  |  www.mass.gov/massdot </a:t>
            </a:r>
          </a:p>
        </p:txBody>
      </p:sp>
      <p:sp>
        <p:nvSpPr>
          <p:cNvPr id="22533" name="Slide Number Placeholder 5"/>
          <p:cNvSpPr txBox="1">
            <a:spLocks noGrp="1"/>
          </p:cNvSpPr>
          <p:nvPr/>
        </p:nvSpPr>
        <p:spPr bwMode="auto">
          <a:xfrm>
            <a:off x="180975" y="6356350"/>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92F9E401-B63E-489D-9C96-11D30BEB3020}" type="slidenum">
              <a:rPr lang="en-US" altLang="en-US" sz="1000">
                <a:solidFill>
                  <a:srgbClr val="0E386C"/>
                </a:solidFill>
                <a:latin typeface="ITC Eras Std Medium" charset="0"/>
              </a:rPr>
              <a:pPr eaLnBrk="1" hangingPunct="1">
                <a:spcBef>
                  <a:spcPct val="0"/>
                </a:spcBef>
                <a:buFontTx/>
                <a:buNone/>
              </a:pPr>
              <a:t>9</a:t>
            </a:fld>
            <a:endParaRPr lang="en-US" altLang="en-US" sz="1000" dirty="0">
              <a:solidFill>
                <a:srgbClr val="0E386C"/>
              </a:solidFill>
              <a:latin typeface="ITC Eras Std Medium" charset="0"/>
            </a:endParaRPr>
          </a:p>
        </p:txBody>
      </p:sp>
      <p:sp>
        <p:nvSpPr>
          <p:cNvPr id="22534" name="TextBox 6"/>
          <p:cNvSpPr txBox="1">
            <a:spLocks noChangeArrowheads="1"/>
          </p:cNvSpPr>
          <p:nvPr/>
        </p:nvSpPr>
        <p:spPr bwMode="auto">
          <a:xfrm>
            <a:off x="546100" y="1295400"/>
            <a:ext cx="8399462" cy="273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pPr>
            <a:r>
              <a:rPr lang="en-US" altLang="en-US" sz="2800" b="1" dirty="0">
                <a:solidFill>
                  <a:srgbClr val="0070C0"/>
                </a:solidFill>
                <a:latin typeface="Times New Roman" pitchFamily="18" charset="0"/>
                <a:cs typeface="Times New Roman" pitchFamily="18" charset="0"/>
              </a:rPr>
              <a:t>Survey Field Books and Notes</a:t>
            </a:r>
          </a:p>
          <a:p>
            <a:pPr marL="457200" indent="0" eaLnBrk="1" hangingPunct="1">
              <a:spcBef>
                <a:spcPct val="0"/>
              </a:spcBef>
              <a:buNone/>
            </a:pPr>
            <a:r>
              <a:rPr lang="en-US" altLang="en-US" sz="2400" dirty="0">
                <a:latin typeface="Times New Roman" pitchFamily="18" charset="0"/>
                <a:cs typeface="Times New Roman" pitchFamily="18" charset="0"/>
              </a:rPr>
              <a:t>The consultant shall obtain a MassDOT field book from either the respective District Survey Office prior to commencing work. All field notes, field calculations, and sketches are to be entered into this book. Entries shall be in pencil and written in neat, legible print. Do not erase any errors entered in the field book. Errors shall be crossed out with a single horizontal</a:t>
            </a:r>
          </a:p>
        </p:txBody>
      </p:sp>
    </p:spTree>
    <p:extLst>
      <p:ext uri="{BB962C8B-B14F-4D97-AF65-F5344CB8AC3E}">
        <p14:creationId xmlns:p14="http://schemas.microsoft.com/office/powerpoint/2010/main" val="1952929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4405</TotalTime>
  <Words>1160</Words>
  <Application>Microsoft Office PowerPoint</Application>
  <PresentationFormat>On-screen Show (4:3)</PresentationFormat>
  <Paragraphs>152</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Eras Bold ITC</vt:lpstr>
      <vt:lpstr>Eras Demi ITC</vt:lpstr>
      <vt:lpstr>ITC Eras Std Medium</vt:lpstr>
      <vt:lpstr>Times New Roman</vt:lpstr>
      <vt:lpstr>Office Theme</vt:lpstr>
      <vt:lpstr>Survey Section</vt:lpstr>
      <vt:lpstr>MassDOT Highway Division Survey Section</vt:lpstr>
      <vt:lpstr>Survey Section Key Staff Members</vt:lpstr>
      <vt:lpstr>Duties &amp; Responsibilities</vt:lpstr>
      <vt:lpstr>Survey Base Plan </vt:lpstr>
      <vt:lpstr>Prequalification: Architects &amp; Engineers Review Board</vt:lpstr>
      <vt:lpstr>S2- Total Station AutoCAD Base Plan Services</vt:lpstr>
      <vt:lpstr>Base Plan Documents: Elements</vt:lpstr>
      <vt:lpstr>Base Plan Documents: Elements</vt:lpstr>
      <vt:lpstr>Base Plan Documents: Elements</vt:lpstr>
      <vt:lpstr>Base Plan Documents: Elements</vt:lpstr>
      <vt:lpstr>Base Plan Documents: Elements</vt:lpstr>
      <vt:lpstr>Base Plan Documents: Elements</vt:lpstr>
    </vt:vector>
  </TitlesOfParts>
  <Company>Massachusetts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Legislative Briefing January 29, 2014</dc:title>
  <dc:subject>Materials Lab</dc:subject>
  <dc:creator>MassDOT-sl</dc:creator>
  <cp:lastModifiedBy>Michelle Monette</cp:lastModifiedBy>
  <cp:revision>185</cp:revision>
  <dcterms:created xsi:type="dcterms:W3CDTF">2014-01-14T19:25:00Z</dcterms:created>
  <dcterms:modified xsi:type="dcterms:W3CDTF">2022-11-30T14:55:58Z</dcterms:modified>
</cp:coreProperties>
</file>