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84" r:id="rId2"/>
    <p:sldId id="385" r:id="rId3"/>
    <p:sldId id="386" r:id="rId4"/>
    <p:sldId id="388" r:id="rId5"/>
    <p:sldId id="405" r:id="rId6"/>
    <p:sldId id="406" r:id="rId7"/>
    <p:sldId id="416" r:id="rId8"/>
    <p:sldId id="407" r:id="rId9"/>
    <p:sldId id="409" r:id="rId10"/>
    <p:sldId id="421" r:id="rId11"/>
    <p:sldId id="422" r:id="rId12"/>
    <p:sldId id="410" r:id="rId13"/>
    <p:sldId id="411" r:id="rId14"/>
    <p:sldId id="415" r:id="rId15"/>
    <p:sldId id="413" r:id="rId16"/>
    <p:sldId id="414" r:id="rId17"/>
    <p:sldId id="390" r:id="rId18"/>
    <p:sldId id="418" r:id="rId19"/>
    <p:sldId id="417" r:id="rId20"/>
    <p:sldId id="423" r:id="rId21"/>
    <p:sldId id="391" r:id="rId22"/>
    <p:sldId id="392" r:id="rId23"/>
    <p:sldId id="393" r:id="rId24"/>
    <p:sldId id="419" r:id="rId25"/>
    <p:sldId id="399" r:id="rId26"/>
    <p:sldId id="400" r:id="rId27"/>
    <p:sldId id="401" r:id="rId28"/>
    <p:sldId id="403" r:id="rId29"/>
    <p:sldId id="404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B3AE3-8FA4-4B61-9A4B-69770420F40F}" v="40" dt="2022-11-28T14:17:06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97386" autoAdjust="0"/>
  </p:normalViewPr>
  <p:slideViewPr>
    <p:cSldViewPr>
      <p:cViewPr varScale="1">
        <p:scale>
          <a:sx n="108" d="100"/>
          <a:sy n="108" d="100"/>
        </p:scale>
        <p:origin x="12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AA6266-C77A-4185-9D93-FCE35E9CE630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E3EFAA-D644-4F11-A497-E404BD7E1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24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 </a:t>
            </a:r>
          </a:p>
          <a:p>
            <a:pPr eaLnBrk="1" hangingPunct="1"/>
            <a:r>
              <a:rPr lang="en-US" altLang="en-US" dirty="0"/>
              <a:t> 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7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4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87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0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9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522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573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60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1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67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875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8BB51A-6E71-4092-B209-4E9D4832A41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2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37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5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0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A3DBA5-BAC3-4967-85BA-9432D5AFCF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9741B-F6B2-4FBB-9FFF-4995632307D5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10CCE-381D-4B8F-B3FC-2CBDDE53DF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0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AC328-0133-419F-AAEC-F0EFD34712C4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06F1-1892-4BE1-8653-652565FE84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0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3AFF4-938E-423D-8AB5-269C8CB1F4BE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5AE71-A6E2-47E5-8321-BD8C67C2D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2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www.mass.gov/massdot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9C026-E97D-48D0-833E-88E7829889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C902F-A0DD-4FED-9553-41D30097C114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A8373-73C0-4E0A-B17A-697272CE25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1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1046-3AEF-4A16-AA10-25306C5C9B55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14880-6604-468F-82A4-3A54A8211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5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B5F2-9BD8-4F89-B536-D1BCC7FF4EC7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4E215-9C77-4546-A432-66E6ACB9BE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9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872A5-9665-47A0-87F2-1D023441BBB1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4A5F8-9BE9-4CB8-8F8C-693049126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5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AA7D-4A59-4D9B-909D-F08A3CF309A9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B67CD-3066-415B-8691-297A10640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EDAD9-B91F-40CF-BAD3-574726E57728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89892-7DF4-4411-978A-ED63D687A3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5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54682-4766-4E4B-AB62-5042D098A82F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15517-9608-4659-AAFF-7CE4E73569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BE9E6-2C61-4E39-A328-482EFCABDF0A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4E8A3-5E3B-4052-9587-08A273CACD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69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26F02A-2D9D-438C-9D58-D304023FA817}" type="datetimeFigureOut">
              <a:rPr lang="en-US"/>
              <a:pPr>
                <a:defRPr/>
              </a:pPr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D28E34-4557-44DF-948E-FC42B3AD39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ehdi.sadjady@dot.state.ma.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orgs/highway-divis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381000" y="3063875"/>
            <a:ext cx="8229600" cy="7461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Survey Section</a:t>
            </a:r>
          </a:p>
        </p:txBody>
      </p:sp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839200" cy="977900"/>
          </a:xfrm>
          <a:solidFill>
            <a:schemeClr val="bg1"/>
          </a:solidFill>
          <a:ln w="19050">
            <a:solidFill>
              <a:srgbClr val="0E386C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000" dirty="0">
              <a:solidFill>
                <a:srgbClr val="00B050"/>
              </a:solidFill>
              <a:latin typeface="Eras Bold ITC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B050"/>
                </a:solidFill>
                <a:latin typeface="Eras Bold ITC" pitchFamily="34" charset="0"/>
              </a:rPr>
              <a:t>Top 10 Plan Review Comments</a:t>
            </a:r>
            <a:endParaRPr lang="en-US" altLang="en-US" sz="1400" dirty="0">
              <a:solidFill>
                <a:srgbClr val="00B050"/>
              </a:solidFill>
              <a:latin typeface="Eras Demi ITC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500" dirty="0">
              <a:solidFill>
                <a:srgbClr val="339966"/>
              </a:solidFill>
              <a:latin typeface="ITC Eras Std Medium" charset="0"/>
            </a:endParaRPr>
          </a:p>
        </p:txBody>
      </p:sp>
      <p:sp>
        <p:nvSpPr>
          <p:cNvPr id="7172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1371600" y="5213350"/>
            <a:ext cx="6283325" cy="806450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Prepared by: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Mehdi Sadjady, LSIT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Base Plan Engineer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December  2022</a:t>
            </a:r>
          </a:p>
        </p:txBody>
      </p:sp>
      <p:sp>
        <p:nvSpPr>
          <p:cNvPr id="3078" name="Footer Placeholder 7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267450"/>
            <a:ext cx="6227763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 Leading the Nation in Transportation Excellence  |  www.mass.gov/massdot </a:t>
            </a:r>
          </a:p>
        </p:txBody>
      </p:sp>
      <p:pic>
        <p:nvPicPr>
          <p:cNvPr id="8" name="Picture 7" descr="MassDOT_Formal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646" y="609599"/>
            <a:ext cx="5333554" cy="2241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013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A51CF-2174-4B41-9616-4A1E764B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71406"/>
            <a:ext cx="6749785" cy="43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57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A51CF-2174-4B41-9616-4A1E764B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71406"/>
            <a:ext cx="6749785" cy="4362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3AF4FB-AD56-42C7-B7BC-0587B3170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57368"/>
            <a:ext cx="7010400" cy="43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17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C6215-D976-4FFE-B74C-8976E0D1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55" y="2038627"/>
            <a:ext cx="7136328" cy="347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944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E7B025-D9CD-4BE5-89E0-5B2C9E3C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25" y="1981200"/>
            <a:ext cx="7507387" cy="311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771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56318-6EAB-4367-BDC6-7397C8385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7440"/>
            <a:ext cx="7218438" cy="4156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5220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C060A-EF22-44AF-90FE-CC602CD94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89" y="1925381"/>
            <a:ext cx="7671611" cy="3724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0738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1F1D5-90E7-410E-9D90-793C26D61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828" y="1752600"/>
            <a:ext cx="6022344" cy="389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191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5. Utilities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201" y="1524000"/>
            <a:ext cx="7954962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Field 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Inspection (No Confined Space Entry)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Record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City/Town Design and/or As-Built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MassDOT Design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Layering</a:t>
            </a:r>
          </a:p>
          <a:p>
            <a:pPr marL="806450" marR="572770" lvl="1" indent="-285750">
              <a:spcBef>
                <a:spcPts val="10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EXISTING: (Layer convention EX-UT-)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Utility objects that have been observed and field located </a:t>
            </a:r>
          </a:p>
          <a:p>
            <a:pPr marL="806450" marR="572770" lvl="1" indent="-285750">
              <a:spcBef>
                <a:spcPts val="10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RECORD: (Layer convention RD-UT-)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Utility objects that have not been observed and/or physically located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PROPOSED: (Layer convention: PR-UT-)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00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5. Utilities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8CB74-6AD1-4363-AAEB-C23D4A879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889" y="1752600"/>
            <a:ext cx="5726222" cy="4196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072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5. Utilities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1742317"/>
            <a:ext cx="795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Inverts Identification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D4500-9EA9-4B3F-AB53-D6BF5AE13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286000"/>
            <a:ext cx="6248400" cy="393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9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600200"/>
          </a:xfrm>
        </p:spPr>
        <p:txBody>
          <a:bodyPr anchor="t"/>
          <a:lstStyle/>
          <a:p>
            <a:pPr algn="l"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MassDOT</a:t>
            </a:r>
            <a:b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</a:br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Highway Division</a:t>
            </a:r>
            <a:b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</a:br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Survey Section</a:t>
            </a:r>
          </a:p>
        </p:txBody>
      </p:sp>
      <p:sp>
        <p:nvSpPr>
          <p:cNvPr id="4100" name="Content Placeholder 3"/>
          <p:cNvSpPr>
            <a:spLocks noGrp="1"/>
          </p:cNvSpPr>
          <p:nvPr>
            <p:ph idx="1"/>
          </p:nvPr>
        </p:nvSpPr>
        <p:spPr>
          <a:xfrm>
            <a:off x="529936" y="2209800"/>
            <a:ext cx="8355012" cy="34290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Mehdi Sadjady</a:t>
            </a: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 Base Plan Engineer</a:t>
            </a:r>
          </a:p>
          <a:p>
            <a:pPr marL="0" indent="0" algn="ctr">
              <a:buNone/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(978) 831-8311</a:t>
            </a:r>
          </a:p>
          <a:p>
            <a:pPr marL="0" indent="0" algn="ctr">
              <a:buNone/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Mehdi.Sadjady@dot.state.ma.us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936" y="1905000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5. Utilities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1742317"/>
            <a:ext cx="795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Inverts Identification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91077-8CB2-4367-B984-AF49F61A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38604"/>
            <a:ext cx="3498188" cy="330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841996-74A6-4FBA-9541-705D76212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524625"/>
            <a:ext cx="3449926" cy="3316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3269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6.  Bench Marks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42" y="1680253"/>
            <a:ext cx="79549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Survey Manual 1966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Every 300m (984 feet)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Bridge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Solid Benchmarks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C6A14-7635-4341-9FEC-ADCE3607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6" y="2653985"/>
            <a:ext cx="6119785" cy="90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801478-DAB1-439C-9423-90C4576DF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96" y="3557848"/>
            <a:ext cx="6858000" cy="914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028C0E-71FB-44BD-93DD-F1684F3A8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484690"/>
            <a:ext cx="1405251" cy="201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568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7.  Monuments &amp; Controls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1524000"/>
            <a:ext cx="7954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Symbol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Held for Position/Held for Bearing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Monument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Traverse Running lines and labels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A561F-7FEA-42AB-8B6D-21A6A63C4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719" y="4558090"/>
            <a:ext cx="6096000" cy="1375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0D8F81-A11A-43AC-924E-FFD4F2B2E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818139"/>
            <a:ext cx="2001253" cy="1539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E6208-FFA5-4BE0-A463-B482129B2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932618"/>
            <a:ext cx="1541898" cy="2016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547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8. Abutting Properties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1524000"/>
            <a:ext cx="79549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Property lines established by compiling information from best available sources (Frontage)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MassGIS IS NOT OKAY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Deed of Property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Record Plans of Property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Subdivision Plans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Land Court Plans</a:t>
            </a:r>
          </a:p>
          <a:p>
            <a:pPr lvl="2"/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Frontage Issue after taking.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Easements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33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8. Abutting Properties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1524000"/>
            <a:ext cx="7954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Property Information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City/Town Assessor Data Base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Registry of Deeds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Required information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Current Owner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Deed Book &amp; Page and Plan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Address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Property ID(Map/Lot)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ROW Manual Format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60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9.  MassDOT Provided Control Points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1926215"/>
            <a:ext cx="795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Hold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Elevation/Levels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E0F8C-6643-44DA-B827-30EF9109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796" y="1493349"/>
            <a:ext cx="2764778" cy="381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90BCD-622D-4460-83B6-F4B0F15E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023" y="2724329"/>
            <a:ext cx="2674673" cy="3719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2804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656" y="152400"/>
            <a:ext cx="8229600" cy="7620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9.  MassDOT Provided Control Points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100" y="762000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6147" name="Picture 3" descr="\\mhd-fsp-bos-v01\urd$\stowew\My Documents\MALSCE_Conf\Montgomery-Russell16 GPS Control_Page_05_crop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" y="1021080"/>
            <a:ext cx="7432675" cy="52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27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656" y="152400"/>
            <a:ext cx="8229600" cy="7620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9.  MassDOT Provided Control Points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100" y="762000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7170" name="Picture 2" descr="\\mhd-fsp-bos-v01\urd$\stowew\My Documents\MALSCE_Conf\Montgomery-Russell16 GPS Control_Page_06_crop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8" y="914401"/>
            <a:ext cx="7780126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83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10. Right-of-Way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1524000"/>
            <a:ext cx="7954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Be Determined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State, County, Town, Private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Record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State Highway Layout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No Monuments Found in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Bounds Don’t “Fit” the 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Bounds “Fit” Layouts Individually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Layouts Don’t Connect Mathematically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Errors Found in Layout Math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Roadways Status &amp;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Side Lines and Base lines Labels, Annotations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5264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5"/>
          <p:cNvSpPr>
            <a:spLocks noGrp="1"/>
          </p:cNvSpPr>
          <p:nvPr>
            <p:ph type="sldNum" sz="quarter" idx="1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2CAFF12-B140-41C8-A0EC-A18FA9FEB37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1987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7DC445-EEC7-446D-8AA8-002B74FA5621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41988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523875" y="404813"/>
            <a:ext cx="79549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339966"/>
                </a:solidFill>
                <a:latin typeface="Eras Bold ITC" pitchFamily="34" charset="0"/>
              </a:rPr>
              <a:t>Aerial Site View</a:t>
            </a:r>
            <a:endParaRPr lang="en-US" altLang="en-US" sz="3000" dirty="0">
              <a:solidFill>
                <a:srgbClr val="339966"/>
              </a:solidFill>
              <a:latin typeface="Eras Bold IT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100" y="1066800"/>
            <a:ext cx="7954963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66800" y="3810000"/>
            <a:ext cx="7213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  <a:ea typeface="+mj-ea"/>
                <a:cs typeface="+mj-cs"/>
              </a:rPr>
              <a:t>Questions?</a:t>
            </a:r>
          </a:p>
        </p:txBody>
      </p:sp>
      <p:pic>
        <p:nvPicPr>
          <p:cNvPr id="17" name="Picture 16" descr="MassDOT_Formal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646" y="609599"/>
            <a:ext cx="5333554" cy="2241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146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600200"/>
          </a:xfrm>
        </p:spPr>
        <p:txBody>
          <a:bodyPr anchor="t"/>
          <a:lstStyle/>
          <a:p>
            <a:pPr algn="l"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MassDOT</a:t>
            </a:r>
            <a:b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</a:br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Highway Division</a:t>
            </a:r>
            <a:b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</a:br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Survey Section</a:t>
            </a:r>
          </a:p>
        </p:txBody>
      </p:sp>
      <p:sp>
        <p:nvSpPr>
          <p:cNvPr id="4100" name="Content Placeholder 3"/>
          <p:cNvSpPr>
            <a:spLocks noGrp="1"/>
          </p:cNvSpPr>
          <p:nvPr>
            <p:ph idx="1"/>
          </p:nvPr>
        </p:nvSpPr>
        <p:spPr>
          <a:xfrm>
            <a:off x="529936" y="2209800"/>
            <a:ext cx="8355012" cy="3810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MassDOT Base Plan Review Process</a:t>
            </a:r>
          </a:p>
          <a:p>
            <a:pPr marL="0" indent="0">
              <a:buNone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https://www.mass.gov/orgs/highway-division</a:t>
            </a:r>
            <a:endParaRPr lang="en-US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Manuals: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Manual (Metric Edition) 1996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Development &amp; Design Guide (Chapter 18)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LRFD Bridge Manual 2013 and 2020 Rev.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Standards Manual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Survey Guidelines &amp; Base Plan Requirements</a:t>
            </a:r>
          </a:p>
          <a:p>
            <a:pPr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936" y="1905000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3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1.  Survey Scope &amp; Limits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2264281"/>
            <a:ext cx="7954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General Limits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Bridge Projects and Hydraulics Limits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ADA Ramp Projects Limits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Buildings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Wetlands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Utilities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638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2.  Template and Drawing Setting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26" y="2117715"/>
            <a:ext cx="79549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Folder Structures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Template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Survey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Units and Zone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Point Groups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Label Styles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Plotting Style  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(MADOT-S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343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3.  Title Sheet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164" y="2286000"/>
            <a:ext cx="79549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Sheet Management Tool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Plan Index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Orientation of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General Notes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Plan References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Surveyor Signature and Stamp (250 CMR)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7574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3.  Title Sheet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238" y="1524000"/>
            <a:ext cx="7954962" cy="324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Sample of Acceptable Key Map: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F793A3-8FAE-44BC-82B6-7C77741F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074" y="1873786"/>
            <a:ext cx="5138738" cy="176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66D0DC-7328-4C77-BBE6-DF8CF0BBF32B}"/>
              </a:ext>
            </a:extLst>
          </p:cNvPr>
          <p:cNvSpPr txBox="1"/>
          <p:nvPr/>
        </p:nvSpPr>
        <p:spPr>
          <a:xfrm>
            <a:off x="461962" y="3745025"/>
            <a:ext cx="7954962" cy="35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Sample of Unacceptable Key Map: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EF2065-5E8F-40E1-B027-28EFE86BD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000" y="4284447"/>
            <a:ext cx="5166812" cy="180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49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A1DF9-9AD1-457C-9E95-FFD6745522C5}"/>
              </a:ext>
            </a:extLst>
          </p:cNvPr>
          <p:cNvSpPr txBox="1"/>
          <p:nvPr/>
        </p:nvSpPr>
        <p:spPr>
          <a:xfrm>
            <a:off x="503238" y="1524000"/>
            <a:ext cx="79549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Break Lines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Center line or Possible Crown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Edge of Pavement, Concrete, Gravel &amp; …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Paved Shoulder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LiDAR Surface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Bridge Surface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Bridge Deck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Conventional survey and LiDAR Surface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Export to DEM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96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 anchor="ctr"/>
          <a:lstStyle/>
          <a:p>
            <a:pPr eaLnBrk="1" hangingPunct="1"/>
            <a:r>
              <a:rPr lang="en-US" altLang="en-US" sz="3000" dirty="0">
                <a:solidFill>
                  <a:srgbClr val="00A249"/>
                </a:solidFill>
                <a:latin typeface="Eras Bold ITC" pitchFamily="34" charset="0"/>
              </a:rPr>
              <a:t>4.  Surface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3238" y="1323975"/>
            <a:ext cx="7954962" cy="47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1" name="Footer Placeholder 6"/>
          <p:cNvSpPr txBox="1">
            <a:spLocks noGrp="1"/>
          </p:cNvSpPr>
          <p:nvPr/>
        </p:nvSpPr>
        <p:spPr bwMode="auto">
          <a:xfrm>
            <a:off x="546100" y="6356350"/>
            <a:ext cx="47450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E386C"/>
                </a:solidFill>
                <a:latin typeface="ITC Eras Std Medium" charset="0"/>
              </a:rPr>
              <a:t>|  Leading the Nation in Transportation Excellence  |  www.mass.gov/massdot </a:t>
            </a:r>
          </a:p>
        </p:txBody>
      </p:sp>
      <p:sp>
        <p:nvSpPr>
          <p:cNvPr id="4102" name="Slide Number Placeholder 5"/>
          <p:cNvSpPr txBox="1">
            <a:spLocks noGrp="1"/>
          </p:cNvSpPr>
          <p:nvPr/>
        </p:nvSpPr>
        <p:spPr bwMode="auto">
          <a:xfrm>
            <a:off x="180975" y="6356350"/>
            <a:ext cx="3651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FCAB53-40AA-47DA-994A-32E9BD7B5D9C}" type="slidenum">
              <a:rPr lang="en-US" altLang="en-US" sz="1000">
                <a:solidFill>
                  <a:srgbClr val="0E386C"/>
                </a:solidFill>
                <a:latin typeface="ITC Eras Std Medium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000" dirty="0">
              <a:solidFill>
                <a:srgbClr val="0E386C"/>
              </a:solidFill>
              <a:latin typeface="ITC Eras Std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4E31F-F3D0-487E-9581-ACB22D2E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82" y="1524836"/>
            <a:ext cx="4801673" cy="4610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92563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1059</Words>
  <Application>Microsoft Office PowerPoint</Application>
  <PresentationFormat>On-screen Show (4:3)</PresentationFormat>
  <Paragraphs>265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Eras Bold ITC</vt:lpstr>
      <vt:lpstr>Eras Demi ITC</vt:lpstr>
      <vt:lpstr>ITC Eras Std Medium</vt:lpstr>
      <vt:lpstr>Times New Roman</vt:lpstr>
      <vt:lpstr>Office Theme</vt:lpstr>
      <vt:lpstr>Survey Section</vt:lpstr>
      <vt:lpstr>MassDOT Highway Division Survey Section</vt:lpstr>
      <vt:lpstr>MassDOT Highway Division Survey Section</vt:lpstr>
      <vt:lpstr>1.  Survey Scope &amp; Limits</vt:lpstr>
      <vt:lpstr>2.  Template and Drawing Setting</vt:lpstr>
      <vt:lpstr>3.  Title Sheet</vt:lpstr>
      <vt:lpstr>3.  Title Sheet</vt:lpstr>
      <vt:lpstr>4.  Surface</vt:lpstr>
      <vt:lpstr>4.  Surface</vt:lpstr>
      <vt:lpstr>4.  Surface</vt:lpstr>
      <vt:lpstr>4.  Surface</vt:lpstr>
      <vt:lpstr>4.  Surface</vt:lpstr>
      <vt:lpstr>4.  Surface</vt:lpstr>
      <vt:lpstr>4.  Surface</vt:lpstr>
      <vt:lpstr>4.  Surface</vt:lpstr>
      <vt:lpstr>4.  Surface</vt:lpstr>
      <vt:lpstr>5. Utilities</vt:lpstr>
      <vt:lpstr>5. Utilities</vt:lpstr>
      <vt:lpstr>5. Utilities</vt:lpstr>
      <vt:lpstr>5. Utilities</vt:lpstr>
      <vt:lpstr>6.  Bench Marks</vt:lpstr>
      <vt:lpstr>7.  Monuments &amp; Controls</vt:lpstr>
      <vt:lpstr>8. Abutting Properties</vt:lpstr>
      <vt:lpstr>8. Abutting Properties</vt:lpstr>
      <vt:lpstr>9.  MassDOT Provided Control Points</vt:lpstr>
      <vt:lpstr>9.  MassDOT Provided Control Points</vt:lpstr>
      <vt:lpstr>9.  MassDOT Provided Control Points</vt:lpstr>
      <vt:lpstr>10. Right-of-Way</vt:lpstr>
      <vt:lpstr>PowerPoint Presentation</vt:lpstr>
    </vt:vector>
  </TitlesOfParts>
  <Company>Massachusetts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Legislative Briefing January 29, 2014</dc:title>
  <dc:subject>Materials Lab</dc:subject>
  <dc:creator>MassDOT-sl</dc:creator>
  <cp:lastModifiedBy>Michelle Monette</cp:lastModifiedBy>
  <cp:revision>182</cp:revision>
  <dcterms:created xsi:type="dcterms:W3CDTF">2014-01-14T19:25:00Z</dcterms:created>
  <dcterms:modified xsi:type="dcterms:W3CDTF">2022-11-30T14:55:25Z</dcterms:modified>
</cp:coreProperties>
</file>